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 id="2147483659" r:id="rId5"/>
    <p:sldMasterId id="2147483661" r:id="rId6"/>
  </p:sldMasterIdLst>
  <p:notesMasterIdLst>
    <p:notesMasterId r:id="rId37"/>
  </p:notesMasterIdLst>
  <p:handoutMasterIdLst>
    <p:handoutMasterId r:id="rId38"/>
  </p:handoutMasterIdLst>
  <p:sldIdLst>
    <p:sldId id="271" r:id="rId7"/>
    <p:sldId id="354" r:id="rId8"/>
    <p:sldId id="343" r:id="rId9"/>
    <p:sldId id="341" r:id="rId10"/>
    <p:sldId id="372" r:id="rId11"/>
    <p:sldId id="373" r:id="rId12"/>
    <p:sldId id="379" r:id="rId13"/>
    <p:sldId id="319" r:id="rId14"/>
    <p:sldId id="306" r:id="rId15"/>
    <p:sldId id="355" r:id="rId16"/>
    <p:sldId id="358" r:id="rId17"/>
    <p:sldId id="365" r:id="rId18"/>
    <p:sldId id="344" r:id="rId19"/>
    <p:sldId id="356" r:id="rId20"/>
    <p:sldId id="371" r:id="rId21"/>
    <p:sldId id="374" r:id="rId22"/>
    <p:sldId id="364" r:id="rId23"/>
    <p:sldId id="347" r:id="rId24"/>
    <p:sldId id="366" r:id="rId25"/>
    <p:sldId id="357" r:id="rId26"/>
    <p:sldId id="363" r:id="rId27"/>
    <p:sldId id="375" r:id="rId28"/>
    <p:sldId id="376" r:id="rId29"/>
    <p:sldId id="367" r:id="rId30"/>
    <p:sldId id="377" r:id="rId31"/>
    <p:sldId id="346" r:id="rId32"/>
    <p:sldId id="353" r:id="rId33"/>
    <p:sldId id="349" r:id="rId34"/>
    <p:sldId id="350" r:id="rId35"/>
    <p:sldId id="351" r:id="rId3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5A20"/>
    <a:srgbClr val="572314"/>
    <a:srgbClr val="070A0F"/>
    <a:srgbClr val="6686A2"/>
    <a:srgbClr val="00919D"/>
    <a:srgbClr val="1B8E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75844" autoAdjust="0"/>
  </p:normalViewPr>
  <p:slideViewPr>
    <p:cSldViewPr snapToGrid="0" snapToObjects="1">
      <p:cViewPr>
        <p:scale>
          <a:sx n="60" d="100"/>
          <a:sy n="60" d="100"/>
        </p:scale>
        <p:origin x="-15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56"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D03C4-069C-49B8-80C2-0CFF05B24B1B}"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7EB12119-3D34-453E-B7EA-137F14E08BE3}">
      <dgm:prSet phldrT="[Texte]" custT="1"/>
      <dgm:spPr>
        <a:solidFill>
          <a:schemeClr val="accent6">
            <a:lumMod val="75000"/>
          </a:schemeClr>
        </a:solidFill>
      </dgm:spPr>
      <dgm:t>
        <a:bodyPr/>
        <a:lstStyle/>
        <a:p>
          <a:r>
            <a:rPr lang="fr-FR" sz="2800" b="1" dirty="0" err="1" smtClean="0">
              <a:solidFill>
                <a:schemeClr val="bg1"/>
              </a:solidFill>
            </a:rPr>
            <a:t>Compé-tence</a:t>
          </a:r>
          <a:endParaRPr lang="fr-FR" sz="2800" b="1" dirty="0">
            <a:solidFill>
              <a:schemeClr val="bg1"/>
            </a:solidFill>
          </a:endParaRPr>
        </a:p>
      </dgm:t>
    </dgm:pt>
    <dgm:pt modelId="{A3207A47-BECA-43B2-ADF0-880F948BB862}" type="parTrans" cxnId="{E93E8FFA-D7E7-4815-BB8A-FFB3A9FF31A9}">
      <dgm:prSet/>
      <dgm:spPr/>
      <dgm:t>
        <a:bodyPr/>
        <a:lstStyle/>
        <a:p>
          <a:endParaRPr lang="fr-FR"/>
        </a:p>
      </dgm:t>
    </dgm:pt>
    <dgm:pt modelId="{E3870EED-2C57-483A-AAFD-08B1F0013B8F}" type="sibTrans" cxnId="{E93E8FFA-D7E7-4815-BB8A-FFB3A9FF31A9}">
      <dgm:prSet/>
      <dgm:spPr/>
      <dgm:t>
        <a:bodyPr/>
        <a:lstStyle/>
        <a:p>
          <a:endParaRPr lang="fr-FR"/>
        </a:p>
      </dgm:t>
    </dgm:pt>
    <dgm:pt modelId="{FF025A6A-7D5A-4DF8-B2D0-0A2D5366A8BA}">
      <dgm:prSet phldrT="[Texte]" custT="1"/>
      <dgm:spPr>
        <a:solidFill>
          <a:schemeClr val="accent6">
            <a:lumMod val="75000"/>
          </a:schemeClr>
        </a:solidFill>
      </dgm:spPr>
      <dgm:t>
        <a:bodyPr/>
        <a:lstStyle/>
        <a:p>
          <a:r>
            <a:rPr lang="fr-FR" sz="2800" b="1" dirty="0" smtClean="0">
              <a:solidFill>
                <a:schemeClr val="bg1"/>
              </a:solidFill>
            </a:rPr>
            <a:t>Valeur de l’activité</a:t>
          </a:r>
          <a:endParaRPr lang="fr-FR" sz="2800" b="1" dirty="0">
            <a:solidFill>
              <a:schemeClr val="bg1"/>
            </a:solidFill>
          </a:endParaRPr>
        </a:p>
      </dgm:t>
    </dgm:pt>
    <dgm:pt modelId="{21EEA21B-D5E3-45F3-AF8B-17E2CAE53CBB}" type="parTrans" cxnId="{46E42B0C-1FB4-4A36-9940-2F071160AEE3}">
      <dgm:prSet/>
      <dgm:spPr/>
      <dgm:t>
        <a:bodyPr/>
        <a:lstStyle/>
        <a:p>
          <a:endParaRPr lang="fr-FR"/>
        </a:p>
      </dgm:t>
    </dgm:pt>
    <dgm:pt modelId="{E3C3810C-66D0-44ED-8F1A-C0B35D91CB72}" type="sibTrans" cxnId="{46E42B0C-1FB4-4A36-9940-2F071160AEE3}">
      <dgm:prSet/>
      <dgm:spPr/>
      <dgm:t>
        <a:bodyPr/>
        <a:lstStyle/>
        <a:p>
          <a:endParaRPr lang="fr-FR"/>
        </a:p>
      </dgm:t>
    </dgm:pt>
    <dgm:pt modelId="{7921D32E-60DA-4D50-BC7A-72225E7715B4}">
      <dgm:prSet phldrT="[Texte]" custT="1"/>
      <dgm:spPr>
        <a:solidFill>
          <a:schemeClr val="accent6">
            <a:lumMod val="75000"/>
          </a:schemeClr>
        </a:solidFill>
      </dgm:spPr>
      <dgm:t>
        <a:bodyPr/>
        <a:lstStyle/>
        <a:p>
          <a:r>
            <a:rPr lang="fr-FR" sz="2800" b="1" dirty="0" err="1" smtClean="0"/>
            <a:t>Contrô-labilité</a:t>
          </a:r>
          <a:endParaRPr lang="fr-FR" sz="2800" b="1" dirty="0"/>
        </a:p>
      </dgm:t>
    </dgm:pt>
    <dgm:pt modelId="{4D1D2398-50E8-4755-B615-AEA20F40C4AA}" type="parTrans" cxnId="{085E1344-70EF-4F99-B885-70B8C0D42E23}">
      <dgm:prSet/>
      <dgm:spPr/>
      <dgm:t>
        <a:bodyPr/>
        <a:lstStyle/>
        <a:p>
          <a:endParaRPr lang="fr-FR"/>
        </a:p>
      </dgm:t>
    </dgm:pt>
    <dgm:pt modelId="{78C6B4C3-27B5-4E26-A77C-475A11515CCF}" type="sibTrans" cxnId="{085E1344-70EF-4F99-B885-70B8C0D42E23}">
      <dgm:prSet/>
      <dgm:spPr/>
      <dgm:t>
        <a:bodyPr/>
        <a:lstStyle/>
        <a:p>
          <a:endParaRPr lang="fr-FR"/>
        </a:p>
      </dgm:t>
    </dgm:pt>
    <dgm:pt modelId="{269F3DAF-917B-471B-8178-BFDFBB89876D}">
      <dgm:prSet phldrT="[Texte]"/>
      <dgm:spPr/>
      <dgm:t>
        <a:bodyPr/>
        <a:lstStyle/>
        <a:p>
          <a:r>
            <a:rPr lang="fr-FR" b="1" dirty="0" smtClean="0">
              <a:solidFill>
                <a:schemeClr val="accent6">
                  <a:lumMod val="50000"/>
                </a:schemeClr>
              </a:solidFill>
            </a:rPr>
            <a:t>Réussite</a:t>
          </a:r>
          <a:endParaRPr lang="fr-FR" b="1" dirty="0">
            <a:solidFill>
              <a:schemeClr val="accent6">
                <a:lumMod val="50000"/>
              </a:schemeClr>
            </a:solidFill>
          </a:endParaRPr>
        </a:p>
      </dgm:t>
    </dgm:pt>
    <dgm:pt modelId="{64F85452-8930-4120-A9AB-90CA95E8AD54}" type="parTrans" cxnId="{C6EC829F-576D-43C6-A2C2-168647A76252}">
      <dgm:prSet/>
      <dgm:spPr/>
      <dgm:t>
        <a:bodyPr/>
        <a:lstStyle/>
        <a:p>
          <a:endParaRPr lang="fr-FR"/>
        </a:p>
      </dgm:t>
    </dgm:pt>
    <dgm:pt modelId="{5D3FB780-A854-4BE6-A20C-48FE8BEE6D23}" type="sibTrans" cxnId="{C6EC829F-576D-43C6-A2C2-168647A76252}">
      <dgm:prSet/>
      <dgm:spPr/>
      <dgm:t>
        <a:bodyPr/>
        <a:lstStyle/>
        <a:p>
          <a:endParaRPr lang="fr-FR"/>
        </a:p>
      </dgm:t>
    </dgm:pt>
    <dgm:pt modelId="{7D388CB6-F827-45DE-B20C-A0380D564567}" type="pres">
      <dgm:prSet presAssocID="{533D03C4-069C-49B8-80C2-0CFF05B24B1B}" presName="Name0" presStyleCnt="0">
        <dgm:presLayoutVars>
          <dgm:chMax val="4"/>
          <dgm:resizeHandles val="exact"/>
        </dgm:presLayoutVars>
      </dgm:prSet>
      <dgm:spPr/>
      <dgm:t>
        <a:bodyPr/>
        <a:lstStyle/>
        <a:p>
          <a:endParaRPr lang="fr-FR"/>
        </a:p>
      </dgm:t>
    </dgm:pt>
    <dgm:pt modelId="{CDB1DB7C-FCA6-44D7-9830-B197146DE359}" type="pres">
      <dgm:prSet presAssocID="{533D03C4-069C-49B8-80C2-0CFF05B24B1B}" presName="ellipse" presStyleLbl="trBgShp" presStyleIdx="0" presStyleCnt="1" custScaleX="176056" custLinFactNeighborX="-1691" custLinFactNeighborY="7956"/>
      <dgm:spPr/>
      <dgm:t>
        <a:bodyPr/>
        <a:lstStyle/>
        <a:p>
          <a:endParaRPr lang="fr-FR"/>
        </a:p>
      </dgm:t>
    </dgm:pt>
    <dgm:pt modelId="{E7C58AB8-D9BA-41F0-A94E-18AE7AA3E17C}" type="pres">
      <dgm:prSet presAssocID="{533D03C4-069C-49B8-80C2-0CFF05B24B1B}" presName="arrow1" presStyleLbl="fgShp" presStyleIdx="0" presStyleCnt="1"/>
      <dgm:spPr/>
    </dgm:pt>
    <dgm:pt modelId="{91FFE647-C73E-425E-B3BC-BA548EE14E55}" type="pres">
      <dgm:prSet presAssocID="{533D03C4-069C-49B8-80C2-0CFF05B24B1B}" presName="rectangle" presStyleLbl="revTx" presStyleIdx="0" presStyleCnt="1">
        <dgm:presLayoutVars>
          <dgm:bulletEnabled val="1"/>
        </dgm:presLayoutVars>
      </dgm:prSet>
      <dgm:spPr/>
      <dgm:t>
        <a:bodyPr/>
        <a:lstStyle/>
        <a:p>
          <a:endParaRPr lang="fr-FR"/>
        </a:p>
      </dgm:t>
    </dgm:pt>
    <dgm:pt modelId="{9D22125F-C49F-4078-B8FF-677ACE001854}" type="pres">
      <dgm:prSet presAssocID="{FF025A6A-7D5A-4DF8-B2D0-0A2D5366A8BA}" presName="item1" presStyleLbl="node1" presStyleIdx="0" presStyleCnt="3" custScaleX="130997" custScaleY="130996" custLinFactNeighborX="-2444" custLinFactNeighborY="4200">
        <dgm:presLayoutVars>
          <dgm:bulletEnabled val="1"/>
        </dgm:presLayoutVars>
      </dgm:prSet>
      <dgm:spPr/>
      <dgm:t>
        <a:bodyPr/>
        <a:lstStyle/>
        <a:p>
          <a:endParaRPr lang="fr-FR"/>
        </a:p>
      </dgm:t>
    </dgm:pt>
    <dgm:pt modelId="{59CAD317-41FE-4D0F-8529-900C00D8F4E1}" type="pres">
      <dgm:prSet presAssocID="{7921D32E-60DA-4D50-BC7A-72225E7715B4}" presName="item2" presStyleLbl="node1" presStyleIdx="1" presStyleCnt="3" custScaleX="142374" custScaleY="127574" custLinFactNeighborX="-24005" custLinFactNeighborY="-5591">
        <dgm:presLayoutVars>
          <dgm:bulletEnabled val="1"/>
        </dgm:presLayoutVars>
      </dgm:prSet>
      <dgm:spPr/>
      <dgm:t>
        <a:bodyPr/>
        <a:lstStyle/>
        <a:p>
          <a:endParaRPr lang="fr-FR"/>
        </a:p>
      </dgm:t>
    </dgm:pt>
    <dgm:pt modelId="{23B56F1E-48B3-4D4D-9BA8-38ADCE26471C}" type="pres">
      <dgm:prSet presAssocID="{269F3DAF-917B-471B-8178-BFDFBB89876D}" presName="item3" presStyleLbl="node1" presStyleIdx="2" presStyleCnt="3" custScaleX="138275" custScaleY="134697" custLinFactNeighborX="43246" custLinFactNeighborY="10557">
        <dgm:presLayoutVars>
          <dgm:bulletEnabled val="1"/>
        </dgm:presLayoutVars>
      </dgm:prSet>
      <dgm:spPr/>
      <dgm:t>
        <a:bodyPr/>
        <a:lstStyle/>
        <a:p>
          <a:endParaRPr lang="fr-FR"/>
        </a:p>
      </dgm:t>
    </dgm:pt>
    <dgm:pt modelId="{B9256B8D-EC89-4FA6-9F2E-186A1521940B}" type="pres">
      <dgm:prSet presAssocID="{533D03C4-069C-49B8-80C2-0CFF05B24B1B}" presName="funnel" presStyleLbl="trAlignAcc1" presStyleIdx="0" presStyleCnt="1" custScaleX="171429" custLinFactNeighborX="-1556" custLinFactNeighborY="2158"/>
      <dgm:spPr>
        <a:solidFill>
          <a:schemeClr val="accent2">
            <a:alpha val="40000"/>
          </a:schemeClr>
        </a:solidFill>
      </dgm:spPr>
      <dgm:t>
        <a:bodyPr/>
        <a:lstStyle/>
        <a:p>
          <a:endParaRPr lang="fr-FR"/>
        </a:p>
      </dgm:t>
    </dgm:pt>
  </dgm:ptLst>
  <dgm:cxnLst>
    <dgm:cxn modelId="{4CFE29A5-11CA-443D-9075-E6A62660B1A4}" type="presOf" srcId="{533D03C4-069C-49B8-80C2-0CFF05B24B1B}" destId="{7D388CB6-F827-45DE-B20C-A0380D564567}" srcOrd="0" destOrd="0" presId="urn:microsoft.com/office/officeart/2005/8/layout/funnel1"/>
    <dgm:cxn modelId="{C6EC829F-576D-43C6-A2C2-168647A76252}" srcId="{533D03C4-069C-49B8-80C2-0CFF05B24B1B}" destId="{269F3DAF-917B-471B-8178-BFDFBB89876D}" srcOrd="3" destOrd="0" parTransId="{64F85452-8930-4120-A9AB-90CA95E8AD54}" sibTransId="{5D3FB780-A854-4BE6-A20C-48FE8BEE6D23}"/>
    <dgm:cxn modelId="{E93E8FFA-D7E7-4815-BB8A-FFB3A9FF31A9}" srcId="{533D03C4-069C-49B8-80C2-0CFF05B24B1B}" destId="{7EB12119-3D34-453E-B7EA-137F14E08BE3}" srcOrd="0" destOrd="0" parTransId="{A3207A47-BECA-43B2-ADF0-880F948BB862}" sibTransId="{E3870EED-2C57-483A-AAFD-08B1F0013B8F}"/>
    <dgm:cxn modelId="{2F6C2A3B-E52A-4D8F-80D2-B0F181AD50C3}" type="presOf" srcId="{269F3DAF-917B-471B-8178-BFDFBB89876D}" destId="{91FFE647-C73E-425E-B3BC-BA548EE14E55}" srcOrd="0" destOrd="0" presId="urn:microsoft.com/office/officeart/2005/8/layout/funnel1"/>
    <dgm:cxn modelId="{085E1344-70EF-4F99-B885-70B8C0D42E23}" srcId="{533D03C4-069C-49B8-80C2-0CFF05B24B1B}" destId="{7921D32E-60DA-4D50-BC7A-72225E7715B4}" srcOrd="2" destOrd="0" parTransId="{4D1D2398-50E8-4755-B615-AEA20F40C4AA}" sibTransId="{78C6B4C3-27B5-4E26-A77C-475A11515CCF}"/>
    <dgm:cxn modelId="{8F7A78A3-EB65-4142-B4DB-A98E63841A45}" type="presOf" srcId="{7EB12119-3D34-453E-B7EA-137F14E08BE3}" destId="{23B56F1E-48B3-4D4D-9BA8-38ADCE26471C}" srcOrd="0" destOrd="0" presId="urn:microsoft.com/office/officeart/2005/8/layout/funnel1"/>
    <dgm:cxn modelId="{A8F0274F-B96E-41EA-ADD4-260760687957}" type="presOf" srcId="{FF025A6A-7D5A-4DF8-B2D0-0A2D5366A8BA}" destId="{59CAD317-41FE-4D0F-8529-900C00D8F4E1}" srcOrd="0" destOrd="0" presId="urn:microsoft.com/office/officeart/2005/8/layout/funnel1"/>
    <dgm:cxn modelId="{46E42B0C-1FB4-4A36-9940-2F071160AEE3}" srcId="{533D03C4-069C-49B8-80C2-0CFF05B24B1B}" destId="{FF025A6A-7D5A-4DF8-B2D0-0A2D5366A8BA}" srcOrd="1" destOrd="0" parTransId="{21EEA21B-D5E3-45F3-AF8B-17E2CAE53CBB}" sibTransId="{E3C3810C-66D0-44ED-8F1A-C0B35D91CB72}"/>
    <dgm:cxn modelId="{8ABB3D3D-C76E-419F-B419-890D29F87564}" type="presOf" srcId="{7921D32E-60DA-4D50-BC7A-72225E7715B4}" destId="{9D22125F-C49F-4078-B8FF-677ACE001854}" srcOrd="0" destOrd="0" presId="urn:microsoft.com/office/officeart/2005/8/layout/funnel1"/>
    <dgm:cxn modelId="{09C8A63B-BE9F-4057-AB43-260E8079E323}" type="presParOf" srcId="{7D388CB6-F827-45DE-B20C-A0380D564567}" destId="{CDB1DB7C-FCA6-44D7-9830-B197146DE359}" srcOrd="0" destOrd="0" presId="urn:microsoft.com/office/officeart/2005/8/layout/funnel1"/>
    <dgm:cxn modelId="{2D730C11-8D0A-49A8-99DE-44AACDDA380B}" type="presParOf" srcId="{7D388CB6-F827-45DE-B20C-A0380D564567}" destId="{E7C58AB8-D9BA-41F0-A94E-18AE7AA3E17C}" srcOrd="1" destOrd="0" presId="urn:microsoft.com/office/officeart/2005/8/layout/funnel1"/>
    <dgm:cxn modelId="{7E0175F5-A30D-4058-9B54-9F0B34C21514}" type="presParOf" srcId="{7D388CB6-F827-45DE-B20C-A0380D564567}" destId="{91FFE647-C73E-425E-B3BC-BA548EE14E55}" srcOrd="2" destOrd="0" presId="urn:microsoft.com/office/officeart/2005/8/layout/funnel1"/>
    <dgm:cxn modelId="{FE6B0172-40DA-4488-833B-85BD552F9D04}" type="presParOf" srcId="{7D388CB6-F827-45DE-B20C-A0380D564567}" destId="{9D22125F-C49F-4078-B8FF-677ACE001854}" srcOrd="3" destOrd="0" presId="urn:microsoft.com/office/officeart/2005/8/layout/funnel1"/>
    <dgm:cxn modelId="{E0DF0B64-BC0E-4403-9941-749FA16199A7}" type="presParOf" srcId="{7D388CB6-F827-45DE-B20C-A0380D564567}" destId="{59CAD317-41FE-4D0F-8529-900C00D8F4E1}" srcOrd="4" destOrd="0" presId="urn:microsoft.com/office/officeart/2005/8/layout/funnel1"/>
    <dgm:cxn modelId="{12750316-4FAC-4CE9-A2A4-832C74041896}" type="presParOf" srcId="{7D388CB6-F827-45DE-B20C-A0380D564567}" destId="{23B56F1E-48B3-4D4D-9BA8-38ADCE26471C}" srcOrd="5" destOrd="0" presId="urn:microsoft.com/office/officeart/2005/8/layout/funnel1"/>
    <dgm:cxn modelId="{2F1FAE7A-D98D-4843-9031-16FBA9710475}" type="presParOf" srcId="{7D388CB6-F827-45DE-B20C-A0380D564567}" destId="{B9256B8D-EC89-4FA6-9F2E-186A1521940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1DB7C-FCA6-44D7-9830-B197146DE359}">
      <dsp:nvSpPr>
        <dsp:cNvPr id="0" name=""/>
        <dsp:cNvSpPr/>
      </dsp:nvSpPr>
      <dsp:spPr>
        <a:xfrm>
          <a:off x="324588" y="327050"/>
          <a:ext cx="7380281" cy="145582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C58AB8-D9BA-41F0-A94E-18AE7AA3E17C}">
      <dsp:nvSpPr>
        <dsp:cNvPr id="0" name=""/>
        <dsp:cNvSpPr/>
      </dsp:nvSpPr>
      <dsp:spPr>
        <a:xfrm>
          <a:off x="3685913" y="3776056"/>
          <a:ext cx="812404" cy="519939"/>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FFE647-C73E-425E-B3BC-BA548EE14E55}">
      <dsp:nvSpPr>
        <dsp:cNvPr id="0" name=""/>
        <dsp:cNvSpPr/>
      </dsp:nvSpPr>
      <dsp:spPr>
        <a:xfrm>
          <a:off x="2142344" y="4192008"/>
          <a:ext cx="3899542" cy="97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fr-FR" sz="3400" b="1" kern="1200" dirty="0" smtClean="0">
              <a:solidFill>
                <a:schemeClr val="accent6">
                  <a:lumMod val="50000"/>
                </a:schemeClr>
              </a:solidFill>
            </a:rPr>
            <a:t>Réussite</a:t>
          </a:r>
          <a:endParaRPr lang="fr-FR" sz="3400" b="1" kern="1200" dirty="0">
            <a:solidFill>
              <a:schemeClr val="accent6">
                <a:lumMod val="50000"/>
              </a:schemeClr>
            </a:solidFill>
          </a:endParaRPr>
        </a:p>
      </dsp:txBody>
      <dsp:txXfrm>
        <a:off x="2142344" y="4192008"/>
        <a:ext cx="3899542" cy="974885"/>
      </dsp:txXfrm>
    </dsp:sp>
    <dsp:sp modelId="{9D22125F-C49F-4078-B8FF-677ACE001854}">
      <dsp:nvSpPr>
        <dsp:cNvPr id="0" name=""/>
        <dsp:cNvSpPr/>
      </dsp:nvSpPr>
      <dsp:spPr>
        <a:xfrm>
          <a:off x="3251305" y="1614277"/>
          <a:ext cx="1915606" cy="1915591"/>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err="1" smtClean="0"/>
            <a:t>Contrô-labilité</a:t>
          </a:r>
          <a:endParaRPr lang="fr-FR" sz="2800" b="1" kern="1200" dirty="0"/>
        </a:p>
      </dsp:txBody>
      <dsp:txXfrm>
        <a:off x="3531839" y="1894809"/>
        <a:ext cx="1354538" cy="1354527"/>
      </dsp:txXfrm>
    </dsp:sp>
    <dsp:sp modelId="{59CAD317-41FE-4D0F-8529-900C00D8F4E1}">
      <dsp:nvSpPr>
        <dsp:cNvPr id="0" name=""/>
        <dsp:cNvSpPr/>
      </dsp:nvSpPr>
      <dsp:spPr>
        <a:xfrm>
          <a:off x="1806451" y="399049"/>
          <a:ext cx="2081975" cy="1865550"/>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smtClean="0">
              <a:solidFill>
                <a:schemeClr val="bg1"/>
              </a:solidFill>
            </a:rPr>
            <a:t>Valeur de l’activité</a:t>
          </a:r>
          <a:endParaRPr lang="fr-FR" sz="2800" b="1" kern="1200" dirty="0">
            <a:solidFill>
              <a:schemeClr val="bg1"/>
            </a:solidFill>
          </a:endParaRPr>
        </a:p>
      </dsp:txBody>
      <dsp:txXfrm>
        <a:off x="2111349" y="672252"/>
        <a:ext cx="1472179" cy="1319144"/>
      </dsp:txXfrm>
    </dsp:sp>
    <dsp:sp modelId="{23B56F1E-48B3-4D4D-9BA8-38ADCE26471C}">
      <dsp:nvSpPr>
        <dsp:cNvPr id="0" name=""/>
        <dsp:cNvSpPr/>
      </dsp:nvSpPr>
      <dsp:spPr>
        <a:xfrm>
          <a:off x="4314676" y="229547"/>
          <a:ext cx="2022034" cy="1969712"/>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dirty="0" err="1" smtClean="0">
              <a:solidFill>
                <a:schemeClr val="bg1"/>
              </a:solidFill>
            </a:rPr>
            <a:t>Compé-tence</a:t>
          </a:r>
          <a:endParaRPr lang="fr-FR" sz="2800" b="1" kern="1200" dirty="0">
            <a:solidFill>
              <a:schemeClr val="bg1"/>
            </a:solidFill>
          </a:endParaRPr>
        </a:p>
      </dsp:txBody>
      <dsp:txXfrm>
        <a:off x="4610796" y="518005"/>
        <a:ext cx="1429794" cy="1392796"/>
      </dsp:txXfrm>
    </dsp:sp>
    <dsp:sp modelId="{B9256B8D-EC89-4FA6-9F2E-186A1521940B}">
      <dsp:nvSpPr>
        <dsp:cNvPr id="0" name=""/>
        <dsp:cNvSpPr/>
      </dsp:nvSpPr>
      <dsp:spPr>
        <a:xfrm>
          <a:off x="121774" y="111038"/>
          <a:ext cx="7799104" cy="3639573"/>
        </a:xfrm>
        <a:prstGeom prst="funnel">
          <a:avLst/>
        </a:prstGeom>
        <a:solidFill>
          <a:schemeClr val="accent2">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04/04/2018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04/04/2018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Security_softwar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Amsterda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136822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a plutôt ce modèle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24150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3145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35904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54849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1581247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1010107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76011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21</a:t>
            </a:fld>
            <a:endParaRPr lang="fr-FR"/>
          </a:p>
        </p:txBody>
      </p:sp>
    </p:spTree>
    <p:extLst>
      <p:ext uri="{BB962C8B-B14F-4D97-AF65-F5344CB8AC3E}">
        <p14:creationId xmlns:p14="http://schemas.microsoft.com/office/powerpoint/2010/main" val="3885628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22</a:t>
            </a:fld>
            <a:endParaRPr lang="fr-FR"/>
          </a:p>
        </p:txBody>
      </p:sp>
    </p:spTree>
    <p:extLst>
      <p:ext uri="{BB962C8B-B14F-4D97-AF65-F5344CB8AC3E}">
        <p14:creationId xmlns:p14="http://schemas.microsoft.com/office/powerpoint/2010/main" val="78359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23</a:t>
            </a:fld>
            <a:endParaRPr lang="fr-FR"/>
          </a:p>
        </p:txBody>
      </p:sp>
    </p:spTree>
    <p:extLst>
      <p:ext uri="{BB962C8B-B14F-4D97-AF65-F5344CB8AC3E}">
        <p14:creationId xmlns:p14="http://schemas.microsoft.com/office/powerpoint/2010/main" val="7835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Seulement 40% de réussite pour la licence</a:t>
            </a:r>
            <a:r>
              <a:rPr lang="fr-FR" sz="1200" b="0" i="0" kern="1200" baseline="0" dirty="0" smtClean="0">
                <a:solidFill>
                  <a:schemeClr val="tx1"/>
                </a:solidFill>
                <a:effectLst/>
                <a:latin typeface="+mn-lt"/>
                <a:ea typeface="+mn-ea"/>
                <a:cs typeface="+mn-cs"/>
              </a:rPr>
              <a:t> en 4 ans.</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Pour France Stratégie, le coût des échecs à l’université atteint au moins 500 millions d’euros par an. A terme, le manque à gagner est même plus élevé car le non-diplômé touchera un salaire moindre et paiera moins d’impôts.</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403885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25</a:t>
            </a:fld>
            <a:endParaRPr lang="fr-FR"/>
          </a:p>
        </p:txBody>
      </p:sp>
    </p:spTree>
    <p:extLst>
      <p:ext uri="{BB962C8B-B14F-4D97-AF65-F5344CB8AC3E}">
        <p14:creationId xmlns:p14="http://schemas.microsoft.com/office/powerpoint/2010/main" val="415401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26</a:t>
            </a:fld>
            <a:endParaRPr lang="fr-FR"/>
          </a:p>
        </p:txBody>
      </p:sp>
    </p:spTree>
    <p:extLst>
      <p:ext uri="{BB962C8B-B14F-4D97-AF65-F5344CB8AC3E}">
        <p14:creationId xmlns:p14="http://schemas.microsoft.com/office/powerpoint/2010/main" val="3693617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27</a:t>
            </a:fld>
            <a:endParaRPr lang="fr-FR"/>
          </a:p>
        </p:txBody>
      </p:sp>
    </p:spTree>
    <p:extLst>
      <p:ext uri="{BB962C8B-B14F-4D97-AF65-F5344CB8AC3E}">
        <p14:creationId xmlns:p14="http://schemas.microsoft.com/office/powerpoint/2010/main" val="3788746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28</a:t>
            </a:fld>
            <a:endParaRPr lang="fr-FR"/>
          </a:p>
        </p:txBody>
      </p:sp>
    </p:spTree>
    <p:extLst>
      <p:ext uri="{BB962C8B-B14F-4D97-AF65-F5344CB8AC3E}">
        <p14:creationId xmlns:p14="http://schemas.microsoft.com/office/powerpoint/2010/main" val="1160826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29</a:t>
            </a:fld>
            <a:endParaRPr lang="fr-FR"/>
          </a:p>
        </p:txBody>
      </p:sp>
    </p:spTree>
    <p:extLst>
      <p:ext uri="{BB962C8B-B14F-4D97-AF65-F5344CB8AC3E}">
        <p14:creationId xmlns:p14="http://schemas.microsoft.com/office/powerpoint/2010/main" val="83738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en-GB" sz="2400" dirty="0" smtClean="0">
                <a:solidFill>
                  <a:srgbClr val="FF0000"/>
                </a:solidFill>
              </a:rPr>
              <a:t> Children are more at ease with technology than with the standard tasks of everyday life:</a:t>
            </a:r>
          </a:p>
          <a:p>
            <a:pPr lvl="1" algn="just">
              <a:buFont typeface="Arial" panose="020B0604020202020204" pitchFamily="34" charset="0"/>
              <a:buChar char="•"/>
            </a:pPr>
            <a:r>
              <a:rPr lang="en-GB" sz="2400" dirty="0" smtClean="0">
                <a:solidFill>
                  <a:srgbClr val="002060"/>
                </a:solidFill>
              </a:rPr>
              <a:t>&gt; 69% of 2 to 5-year-olds can use a mouse but only 11% can tie their shoelaces</a:t>
            </a:r>
          </a:p>
          <a:p>
            <a:pPr lvl="1" algn="just">
              <a:buFont typeface="Arial" panose="020B0604020202020204" pitchFamily="34" charset="0"/>
              <a:buChar char="•"/>
            </a:pPr>
            <a:r>
              <a:rPr lang="en-GB" sz="2400" dirty="0" smtClean="0">
                <a:solidFill>
                  <a:srgbClr val="FF0000"/>
                </a:solidFill>
              </a:rPr>
              <a:t>&gt; 63% know how to switch a computer on and off</a:t>
            </a:r>
          </a:p>
          <a:p>
            <a:pPr lvl="1" algn="just">
              <a:buFont typeface="Arial" panose="020B0604020202020204" pitchFamily="34" charset="0"/>
              <a:buChar char="•"/>
            </a:pPr>
            <a:r>
              <a:rPr lang="en-GB" sz="2400" dirty="0" smtClean="0">
                <a:solidFill>
                  <a:srgbClr val="002060"/>
                </a:solidFill>
              </a:rPr>
              <a:t>&gt; 58% know how to play a computer game but cannot swim (20%) or ride a bicycle (52%)</a:t>
            </a:r>
          </a:p>
          <a:p>
            <a:pPr lvl="1" algn="just">
              <a:buFont typeface="Arial" panose="020B0604020202020204" pitchFamily="34" charset="0"/>
              <a:buChar char="•"/>
            </a:pPr>
            <a:r>
              <a:rPr lang="en-GB" sz="2400" dirty="0" smtClean="0">
                <a:solidFill>
                  <a:srgbClr val="FF0000"/>
                </a:solidFill>
              </a:rPr>
              <a:t>&gt; 28% of children know how to make a call on a mobile phone</a:t>
            </a:r>
          </a:p>
          <a:p>
            <a:pPr lvl="1" algn="just">
              <a:buFont typeface="Arial" panose="020B0604020202020204" pitchFamily="34" charset="0"/>
              <a:buChar char="•"/>
            </a:pPr>
            <a:r>
              <a:rPr lang="en-GB" sz="2400" dirty="0" smtClean="0">
                <a:solidFill>
                  <a:srgbClr val="002060"/>
                </a:solidFill>
              </a:rPr>
              <a:t>&gt; 25% can open a web browser</a:t>
            </a:r>
          </a:p>
          <a:p>
            <a:pPr lvl="1" algn="just">
              <a:buFont typeface="Arial" panose="020B0604020202020204" pitchFamily="34" charset="0"/>
              <a:buChar char="•"/>
            </a:pPr>
            <a:r>
              <a:rPr lang="en-GB" sz="2400" dirty="0" smtClean="0">
                <a:solidFill>
                  <a:srgbClr val="FF0000"/>
                </a:solidFill>
              </a:rPr>
              <a:t>&gt; 16% can navigate between webpages </a:t>
            </a:r>
            <a:endParaRPr lang="en-GB" sz="2400" dirty="0">
              <a:solidFill>
                <a:srgbClr val="FF0000"/>
              </a:solidFill>
            </a:endParaRPr>
          </a:p>
          <a:p>
            <a:pPr lvl="1" algn="just">
              <a:buFont typeface="Arial" panose="020B0604020202020204" pitchFamily="34" charset="0"/>
              <a:buChar char="•"/>
            </a:pPr>
            <a:endParaRPr lang="en-GB" sz="2400" dirty="0">
              <a:solidFill>
                <a:srgbClr val="FF0000"/>
              </a:solidFill>
            </a:endParaRPr>
          </a:p>
          <a:p>
            <a:r>
              <a:rPr lang="en-US" sz="1200" b="1" i="0" kern="1200" dirty="0" smtClean="0">
                <a:solidFill>
                  <a:schemeClr val="tx1"/>
                </a:solidFill>
                <a:effectLst/>
                <a:latin typeface="+mn-lt"/>
                <a:ea typeface="+mn-ea"/>
                <a:cs typeface="+mn-cs"/>
              </a:rPr>
              <a:t>A study conducted by AVG on more than 2,200 mothers with children aged</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2 to 5 years shows that ….</a:t>
            </a:r>
          </a:p>
          <a:p>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AVG Technologies is a </a:t>
            </a:r>
            <a:r>
              <a:rPr lang="en-US" sz="1200" b="0" i="0" u="none" strike="noStrike" kern="1200" dirty="0" smtClean="0">
                <a:solidFill>
                  <a:schemeClr val="tx1"/>
                </a:solidFill>
                <a:effectLst/>
                <a:latin typeface="+mn-lt"/>
                <a:ea typeface="+mn-ea"/>
                <a:cs typeface="+mn-cs"/>
                <a:hlinkClick r:id="rId3" tooltip="Security software"/>
              </a:rPr>
              <a:t>security software</a:t>
            </a:r>
            <a:r>
              <a:rPr lang="en-US" sz="1200" b="0" i="0" kern="1200" dirty="0" smtClean="0">
                <a:solidFill>
                  <a:schemeClr val="tx1"/>
                </a:solidFill>
                <a:effectLst/>
                <a:latin typeface="+mn-lt"/>
                <a:ea typeface="+mn-ea"/>
                <a:cs typeface="+mn-cs"/>
              </a:rPr>
              <a:t> company headquartered in </a:t>
            </a:r>
            <a:r>
              <a:rPr lang="en-US" sz="1200" b="0" i="0" u="none" strike="noStrike" kern="1200" dirty="0" smtClean="0">
                <a:solidFill>
                  <a:schemeClr val="tx1"/>
                </a:solidFill>
                <a:effectLst/>
                <a:latin typeface="+mn-lt"/>
                <a:ea typeface="+mn-ea"/>
                <a:cs typeface="+mn-cs"/>
                <a:hlinkClick r:id="rId4" tooltip="Amsterdam"/>
              </a:rPr>
              <a:t>Amsterdam</a:t>
            </a:r>
            <a:r>
              <a:rPr lang="en-US" sz="1200" b="0" i="0" kern="1200" dirty="0" smtClean="0">
                <a:solidFill>
                  <a:schemeClr val="tx1"/>
                </a:solidFill>
                <a:effectLst/>
                <a:latin typeface="+mn-lt"/>
                <a:ea typeface="+mn-ea"/>
                <a:cs typeface="+mn-cs"/>
              </a:rPr>
              <a:t>,</a:t>
            </a:r>
            <a:endParaRPr lang="fr-FR" dirty="0" smtClean="0"/>
          </a:p>
          <a:p>
            <a:pPr lvl="1" algn="just">
              <a:buFont typeface="Arial" panose="020B0604020202020204" pitchFamily="34" charset="0"/>
              <a:buChar char="•"/>
            </a:pPr>
            <a:endParaRPr lang="en-GB" sz="2400" dirty="0" smtClean="0">
              <a:solidFill>
                <a:srgbClr val="FF0000"/>
              </a:solidFill>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235575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sz="1200" b="1" i="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263183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sz="1200" b="1"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151831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On pensait pouvoir repérer le profil ou la personnalité du professeur ou du futur professeur qui seraient les plus adaptés aux apprentissages des élèves en se basant sur des représentations </a:t>
            </a:r>
            <a:r>
              <a:rPr lang="fr-FR" sz="1200" b="0" i="1" kern="1200" dirty="0" smtClean="0">
                <a:solidFill>
                  <a:schemeClr val="tx1"/>
                </a:solidFill>
                <a:effectLst/>
                <a:latin typeface="+mn-lt"/>
                <a:ea typeface="+mn-ea"/>
                <a:cs typeface="+mn-cs"/>
              </a:rPr>
              <a:t>a priori</a:t>
            </a:r>
            <a:r>
              <a:rPr lang="fr-FR" sz="1200" b="0" i="0" kern="1200" dirty="0" smtClean="0">
                <a:solidFill>
                  <a:schemeClr val="tx1"/>
                </a:solidFill>
                <a:effectLst/>
                <a:latin typeface="+mn-lt"/>
                <a:ea typeface="+mn-ea"/>
                <a:cs typeface="+mn-cs"/>
              </a:rPr>
              <a:t> de ce qu’est ou plutôt de ce que devrait être un bon enseignant : intelligent, amical, allègre, enthousiaste, ouvert, démocrate, patient, instruit, vertueux, sympathique, empathique...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Bref, un enseignant réductible à des facteurs personnels spécifiques et singuliers liés à ses « jugements, attentes, choix éthiques, genres et styles professionnels, types d’autorité…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Malheureusement, on n’a pu tirer aucune corrélation significative entre les performances des élèves et les critères de présage liés aux caractéristiques personnelles des maîtres. Il en fut de même pour toutes les recherches qui ont essayé de déterminer l’efficacité d’un enseignant par des éléments facilement objectivables tel que son âge, sa formation initiale, son ancienneté de service… « Les caractéristiques individuelles des enseignants n’ont pas d’effet sur les acquisitions des élèves : le « bon professeur » type n’existe pas de ce point de vue. L’âge, le sexe, l’origine sociale ou le statut n’ont pas d’effet sur l’efficacité » (</a:t>
            </a:r>
            <a:r>
              <a:rPr lang="fr-FR" sz="1200" b="0" i="0" kern="1200" dirty="0" err="1" smtClean="0">
                <a:solidFill>
                  <a:schemeClr val="tx1"/>
                </a:solidFill>
                <a:effectLst/>
                <a:latin typeface="+mn-lt"/>
                <a:ea typeface="+mn-ea"/>
                <a:cs typeface="+mn-cs"/>
              </a:rPr>
              <a:t>Felouzis</a:t>
            </a:r>
            <a:r>
              <a:rPr lang="fr-FR" sz="1200" b="0" i="0" kern="1200" dirty="0" smtClean="0">
                <a:solidFill>
                  <a:schemeClr val="tx1"/>
                </a:solidFill>
                <a:effectLst/>
                <a:latin typeface="+mn-lt"/>
                <a:ea typeface="+mn-ea"/>
                <a:cs typeface="+mn-cs"/>
              </a:rPr>
              <a:t>, 1997, p. 32).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Il</a:t>
            </a:r>
            <a:r>
              <a:rPr lang="fr-FR" sz="1200" b="0" i="0" kern="1200" baseline="0" dirty="0" smtClean="0">
                <a:solidFill>
                  <a:schemeClr val="tx1"/>
                </a:solidFill>
                <a:effectLst/>
                <a:latin typeface="+mn-lt"/>
                <a:ea typeface="+mn-ea"/>
                <a:cs typeface="+mn-cs"/>
              </a:rPr>
              <a:t> faut plutôt parler de </a:t>
            </a:r>
            <a:r>
              <a:rPr lang="fr-FR" sz="1200" b="0" i="0" kern="1200" dirty="0" smtClean="0">
                <a:solidFill>
                  <a:schemeClr val="tx1"/>
                </a:solidFill>
                <a:effectLst/>
                <a:latin typeface="+mn-lt"/>
                <a:ea typeface="+mn-ea"/>
                <a:cs typeface="+mn-cs"/>
              </a:rPr>
              <a:t>« pratiques d’enseignement efficaces » car s’il existe un enseignement efficace, il n’existe pas d’enseignant efficace en tout lieu, quels que soient les circonstances et les contextes. C’est au sein des interactions avec les élèves que se joue l’essentiel des différences d’efficacité des pratiques d’enseignement.</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261381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47844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La perception de la </a:t>
            </a:r>
            <a:r>
              <a:rPr lang="fr-FR" sz="1200" b="1" kern="1200" dirty="0" smtClean="0">
                <a:solidFill>
                  <a:schemeClr val="tx1"/>
                </a:solidFill>
                <a:effectLst/>
                <a:latin typeface="+mn-lt"/>
                <a:ea typeface="+mn-ea"/>
                <a:cs typeface="+mn-cs"/>
              </a:rPr>
              <a:t>valeur d'une activité</a:t>
            </a:r>
            <a:r>
              <a:rPr lang="fr-FR" sz="1200" kern="1200" dirty="0" smtClean="0">
                <a:solidFill>
                  <a:schemeClr val="tx1"/>
                </a:solidFill>
                <a:effectLst/>
                <a:latin typeface="+mn-lt"/>
                <a:ea typeface="+mn-ea"/>
                <a:cs typeface="+mn-cs"/>
              </a:rPr>
              <a:t>:  jugement qu'un élève porte sur l'importance, l'utilité et l'intérêt d'une activité d'apprentissage en fonction des buts qu'il poursuit. </a:t>
            </a:r>
          </a:p>
          <a:p>
            <a:r>
              <a:rPr lang="fr-FR" sz="1200" kern="1200" dirty="0" smtClean="0">
                <a:solidFill>
                  <a:schemeClr val="tx1"/>
                </a:solidFill>
                <a:effectLst/>
                <a:latin typeface="+mn-lt"/>
                <a:ea typeface="+mn-ea"/>
                <a:cs typeface="+mn-cs"/>
              </a:rPr>
              <a:t>Les travaux de Carole Ames démontrent que les élèves démotivés n'ont que des buts de performance, c'est-à-dire qu'ils accomplissent une activité non pas pour acquérir de nouvelles connaissances mais pour obtenir une note élevée, des félicitations ou la reconnaissance de leur professeur. </a:t>
            </a:r>
          </a:p>
          <a:p>
            <a:r>
              <a:rPr lang="fr-FR" sz="1200" kern="1200" dirty="0" smtClean="0">
                <a:solidFill>
                  <a:schemeClr val="tx1"/>
                </a:solidFill>
                <a:effectLst/>
                <a:latin typeface="+mn-lt"/>
                <a:ea typeface="+mn-ea"/>
                <a:cs typeface="+mn-cs"/>
              </a:rPr>
              <a:t>La perception </a:t>
            </a:r>
            <a:r>
              <a:rPr lang="fr-FR" sz="1200" b="1" kern="1200" dirty="0" smtClean="0">
                <a:solidFill>
                  <a:schemeClr val="tx1"/>
                </a:solidFill>
                <a:effectLst/>
                <a:latin typeface="+mn-lt"/>
                <a:ea typeface="+mn-ea"/>
                <a:cs typeface="+mn-cs"/>
              </a:rPr>
              <a:t>de sa compétence à accomplir une activité </a:t>
            </a:r>
          </a:p>
          <a:p>
            <a:r>
              <a:rPr lang="fr-FR" sz="1200" kern="1200" dirty="0" smtClean="0">
                <a:solidFill>
                  <a:schemeClr val="tx1"/>
                </a:solidFill>
                <a:effectLst/>
                <a:latin typeface="+mn-lt"/>
                <a:ea typeface="+mn-ea"/>
                <a:cs typeface="+mn-cs"/>
              </a:rPr>
              <a:t>Les travaux de Thérèse Bouffard-Bouchard, Pr à l’UQAM, révèlent que les élèves qui ont une bonne perception de leur compétence utilisent des stratégies d'apprentissage plus élaborées (dont l'auto-évaluation) que celle qui consiste simplement à mémoriser. </a:t>
            </a:r>
          </a:p>
          <a:p>
            <a:r>
              <a:rPr lang="fr-FR" sz="1200" kern="1200" dirty="0" smtClean="0">
                <a:solidFill>
                  <a:schemeClr val="tx1"/>
                </a:solidFill>
                <a:effectLst/>
                <a:latin typeface="+mn-lt"/>
                <a:ea typeface="+mn-ea"/>
                <a:cs typeface="+mn-cs"/>
              </a:rPr>
              <a:t>La perception de la </a:t>
            </a:r>
            <a:r>
              <a:rPr lang="fr-FR" sz="1200" b="1" kern="1200" dirty="0" smtClean="0">
                <a:solidFill>
                  <a:schemeClr val="tx1"/>
                </a:solidFill>
                <a:effectLst/>
                <a:latin typeface="+mn-lt"/>
                <a:ea typeface="+mn-ea"/>
                <a:cs typeface="+mn-cs"/>
              </a:rPr>
              <a:t>contrôlabilité</a:t>
            </a:r>
            <a:r>
              <a:rPr lang="fr-FR" sz="1200" kern="1200" dirty="0" smtClean="0">
                <a:solidFill>
                  <a:schemeClr val="tx1"/>
                </a:solidFill>
                <a:effectLst/>
                <a:latin typeface="+mn-lt"/>
                <a:ea typeface="+mn-ea"/>
                <a:cs typeface="+mn-cs"/>
              </a:rPr>
              <a:t> est la perception du contrôle que l'élève croit exercer sur le déroulement et les conséquences d'une activité d'apprentissage. Les élèves qui en font preuve abordent la matière plus en profondeur, créent des liens entre les différentes parties et tentent d'en dégager la structure. A l'inverse, ceux qui estiment avoir peu de contrôle sur leur apprentissage se limitent à essayer de mémoriser le plus de  matière possible. </a:t>
            </a:r>
          </a:p>
          <a:p>
            <a:r>
              <a:rPr lang="fr-FR" sz="1200" kern="1200" dirty="0" smtClean="0">
                <a:solidFill>
                  <a:schemeClr val="tx1"/>
                </a:solidFill>
                <a:effectLst/>
                <a:latin typeface="+mn-lt"/>
                <a:ea typeface="+mn-ea"/>
                <a:cs typeface="+mn-cs"/>
              </a:rPr>
              <a:t>En résumé, un élève motivé a des aspirations claires qui l'amènent à percevoir l'importance, l'utilité et l'intérêt des activités qu'on lui propose ; il se perçoit capable de les accomplir et, enfin, il perçoit qu'il a un certain contrôle sur leur déroulement.</a:t>
            </a:r>
          </a:p>
          <a:p>
            <a:r>
              <a:rPr lang="fr-FR" sz="1200" b="1" kern="1200" dirty="0" smtClean="0">
                <a:solidFill>
                  <a:schemeClr val="tx1"/>
                </a:solidFill>
                <a:effectLst/>
                <a:latin typeface="+mn-lt"/>
                <a:ea typeface="+mn-ea"/>
                <a:cs typeface="+mn-cs"/>
              </a:rPr>
              <a:t>Conséquence de la motivation, la réussite en est également une source. En effet, un succès mérité influence positivement la perception que l'élève a de sa compétence, le conduit à valoriser l'activité qu'il a accomplie avec succès et l'amène à penser qu'il a un certain contrôle sur son apprentissage. C'est souvent le cas des adultes qui reviennent à l'école après une absence prolongée. </a:t>
            </a:r>
            <a:r>
              <a:rPr lang="fr-FR" sz="1200" b="1" kern="1200" dirty="0" smtClean="0">
                <a:solidFill>
                  <a:srgbClr val="FF0000"/>
                </a:solidFill>
                <a:effectLst/>
                <a:latin typeface="+mn-lt"/>
                <a:ea typeface="+mn-ea"/>
                <a:cs typeface="+mn-cs"/>
              </a:rPr>
              <a:t>Autrefois sceptiques sur leurs capacités, ils ont été rassurés par leurs succès et se perçoivent ainsi capables d'apprendre.</a:t>
            </a:r>
          </a:p>
        </p:txBody>
      </p:sp>
      <p:sp>
        <p:nvSpPr>
          <p:cNvPr id="4" name="Espace réservé du numéro de diapositive 3"/>
          <p:cNvSpPr>
            <a:spLocks noGrp="1"/>
          </p:cNvSpPr>
          <p:nvPr>
            <p:ph type="sldNum" sz="quarter" idx="10"/>
          </p:nvPr>
        </p:nvSpPr>
        <p:spPr/>
        <p:txBody>
          <a:bodyPr/>
          <a:lstStyle/>
          <a:p>
            <a:fld id="{B3ECF086-572A-4E09-8C90-36E953C20981}" type="slidenum">
              <a:rPr lang="fr-FR" smtClean="0"/>
              <a:t>12</a:t>
            </a:fld>
            <a:endParaRPr lang="fr-FR"/>
          </a:p>
        </p:txBody>
      </p:sp>
    </p:spTree>
    <p:extLst>
      <p:ext uri="{BB962C8B-B14F-4D97-AF65-F5344CB8AC3E}">
        <p14:creationId xmlns:p14="http://schemas.microsoft.com/office/powerpoint/2010/main" val="304612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Centration sur l’étudiant est nécessaire, alors que, il faut bien le dire souvent [dia suivante]…</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72410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4" name="Espace réservé du pied de page 3"/>
          <p:cNvSpPr>
            <a:spLocks noGrp="1"/>
          </p:cNvSpPr>
          <p:nvPr>
            <p:ph type="ftr" sz="quarter" idx="11"/>
          </p:nvPr>
        </p:nvSpPr>
        <p:spPr/>
        <p:txBody>
          <a:bodyPr/>
          <a:lstStyle/>
          <a:p>
            <a:endParaRPr lang="fr-FR" dirty="0">
              <a:solidFill>
                <a:srgbClr val="1B8ED9"/>
              </a:solidFill>
            </a:endParaRPr>
          </a:p>
          <a:p>
            <a:pPr>
              <a:lnSpc>
                <a:spcPts val="1320"/>
              </a:lnSpc>
            </a:pPr>
            <a:r>
              <a:rPr lang="fr-FR" b="1" dirty="0">
                <a:solidFill>
                  <a:srgbClr val="DC5A20"/>
                </a:solidFill>
              </a:rPr>
              <a:t>DGESIP</a:t>
            </a: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7"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DC5A20"/>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C5A2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e la date 3"/>
          <p:cNvSpPr>
            <a:spLocks noGrp="1"/>
          </p:cNvSpPr>
          <p:nvPr>
            <p:ph type="dt" sz="half" idx="10"/>
          </p:nvPr>
        </p:nvSpPr>
        <p:spPr>
          <a:xfrm>
            <a:off x="6995213" y="6356351"/>
            <a:ext cx="1108788" cy="365125"/>
          </a:xfrm>
        </p:spPr>
        <p:txBody>
          <a:bodyPr/>
          <a:lstStyle/>
          <a:p>
            <a:fld id="{5EBFF5DD-ECC6-604E-8430-34FEC3D75AB2}" type="datetime1">
              <a:rPr lang="fr-FR" smtClean="0"/>
              <a:t>04/04/2018</a:t>
            </a:fld>
            <a:endParaRPr lang="fr-FR"/>
          </a:p>
        </p:txBody>
      </p:sp>
      <p:sp>
        <p:nvSpPr>
          <p:cNvPr id="9" name="Espace réservé du numéro de diapositive 5"/>
          <p:cNvSpPr>
            <a:spLocks noGrp="1"/>
          </p:cNvSpPr>
          <p:nvPr>
            <p:ph type="sldNum" sz="quarter" idx="12"/>
          </p:nvPr>
        </p:nvSpPr>
        <p:spPr>
          <a:xfrm>
            <a:off x="8197502" y="6356351"/>
            <a:ext cx="403878" cy="365125"/>
          </a:xfrm>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73929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7"/>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DC5A20"/>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DC5A2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63FB4BD3-2E49-EC47-9F1A-078FA64F264D}" type="datetime1">
              <a:rPr lang="fr-FR" smtClean="0"/>
              <a:t>04/04/2018</a:t>
            </a:fld>
            <a:endParaRPr lang="fr-FR"/>
          </a:p>
        </p:txBody>
      </p:sp>
      <p:sp>
        <p:nvSpPr>
          <p:cNvPr id="5" name="Espace réservé du pied de page 4"/>
          <p:cNvSpPr>
            <a:spLocks noGrp="1"/>
          </p:cNvSpPr>
          <p:nvPr>
            <p:ph type="ftr" sz="quarter" idx="11"/>
          </p:nvPr>
        </p:nvSpPr>
        <p:spPr/>
        <p:txBody>
          <a:bodyPr/>
          <a:lstStyle/>
          <a:p>
            <a:endParaRPr lang="fr-FR" dirty="0">
              <a:solidFill>
                <a:srgbClr val="1B8ED9"/>
              </a:solidFill>
            </a:endParaRPr>
          </a:p>
          <a:p>
            <a:pPr>
              <a:lnSpc>
                <a:spcPts val="1320"/>
              </a:lnSpc>
            </a:pPr>
            <a:r>
              <a:rPr lang="fr-FR" b="1" dirty="0">
                <a:solidFill>
                  <a:srgbClr val="DC5A20"/>
                </a:solidFill>
              </a:rPr>
              <a:t>DGESIP</a:t>
            </a: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a:xfrm>
            <a:off x="799753" y="364673"/>
            <a:ext cx="7772400" cy="804624"/>
          </a:xfrm>
        </p:spPr>
        <p:txBody>
          <a:bodyPr anchor="t">
            <a:normAutofit/>
          </a:bodyPr>
          <a:lstStyle>
            <a:lvl1pPr algn="l">
              <a:defRPr sz="3000" b="0" cap="all"/>
            </a:lvl1pPr>
          </a:lstStyle>
          <a:p>
            <a:r>
              <a:rPr lang="fr-FR" dirty="0"/>
              <a:t>Cliquez et modifiez le titre</a:t>
            </a:r>
          </a:p>
        </p:txBody>
      </p:sp>
      <p:sp>
        <p:nvSpPr>
          <p:cNvPr id="4" name="Espace réservé de la date 3"/>
          <p:cNvSpPr>
            <a:spLocks noGrp="1"/>
          </p:cNvSpPr>
          <p:nvPr>
            <p:ph type="dt" sz="half" idx="10"/>
          </p:nvPr>
        </p:nvSpPr>
        <p:spPr/>
        <p:txBody>
          <a:bodyPr/>
          <a:lstStyle/>
          <a:p>
            <a:fld id="{9607F49D-1120-E845-AFFF-B94735BC1831}" type="datetime1">
              <a:rPr lang="fr-FR" smtClean="0"/>
              <a:t>04/04/2018</a:t>
            </a:fld>
            <a:endParaRPr lang="fr-FR"/>
          </a:p>
        </p:txBody>
      </p:sp>
      <p:sp>
        <p:nvSpPr>
          <p:cNvPr id="5" name="Espace réservé du pied de page 4"/>
          <p:cNvSpPr>
            <a:spLocks noGrp="1"/>
          </p:cNvSpPr>
          <p:nvPr>
            <p:ph type="ftr" sz="quarter" idx="11"/>
          </p:nvPr>
        </p:nvSpPr>
        <p:spPr/>
        <p:txBody>
          <a:bodyPr/>
          <a:lstStyle/>
          <a:p>
            <a:endParaRPr lang="fr-FR" dirty="0">
              <a:solidFill>
                <a:srgbClr val="1B8ED9"/>
              </a:solidFill>
            </a:endParaRPr>
          </a:p>
          <a:p>
            <a:pPr>
              <a:lnSpc>
                <a:spcPts val="1320"/>
              </a:lnSpc>
            </a:pPr>
            <a:r>
              <a:rPr lang="fr-FR" b="1" dirty="0">
                <a:solidFill>
                  <a:srgbClr val="DC5A20"/>
                </a:solidFill>
              </a:rPr>
              <a:t>DGESIP</a:t>
            </a: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
        <p:nvSpPr>
          <p:cNvPr id="12" name="Espace réservé du contenu 2"/>
          <p:cNvSpPr>
            <a:spLocks noGrp="1"/>
          </p:cNvSpPr>
          <p:nvPr>
            <p:ph idx="1" hasCustomPrompt="1"/>
          </p:nvPr>
        </p:nvSpPr>
        <p:spPr>
          <a:xfrm>
            <a:off x="805400" y="1476298"/>
            <a:ext cx="7881400" cy="146994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lvl1pPr>
            <a:lvl2pPr marL="268288" marR="0" indent="-268288" algn="l" defTabSz="457200" rtl="0" eaLnBrk="1" fontAlgn="auto" latinLnBrk="0" hangingPunct="1">
              <a:lnSpc>
                <a:spcPct val="100000"/>
              </a:lnSpc>
              <a:spcBef>
                <a:spcPct val="20000"/>
              </a:spcBef>
              <a:spcAft>
                <a:spcPts val="0"/>
              </a:spcAft>
              <a:buClr>
                <a:srgbClr val="DC5A20"/>
              </a:buClr>
              <a:buSzTx/>
              <a:buFont typeface="Arial Italic"/>
              <a:buChar char="■"/>
              <a:tabLst/>
              <a:defRPr sz="2000"/>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686A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1"/>
            <a:r>
              <a:rPr lang="fr-FR" dirty="0"/>
              <a:t>Deuxième niveau</a:t>
            </a:r>
          </a:p>
        </p:txBody>
      </p:sp>
    </p:spTree>
    <p:extLst>
      <p:ext uri="{BB962C8B-B14F-4D97-AF65-F5344CB8AC3E}">
        <p14:creationId xmlns:p14="http://schemas.microsoft.com/office/powerpoint/2010/main" val="35025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009A2C30-2C93-B946-8D9E-6F7A30099D67}" type="datetime1">
              <a:rPr lang="fr-FR" smtClean="0"/>
              <a:pPr/>
              <a:t>04/04/2018</a:t>
            </a:fld>
            <a:endParaRPr lang="fr-FR" dirty="0"/>
          </a:p>
        </p:txBody>
      </p:sp>
      <p:sp>
        <p:nvSpPr>
          <p:cNvPr id="4" name="Espace réservé du pied de page 3"/>
          <p:cNvSpPr>
            <a:spLocks noGrp="1"/>
          </p:cNvSpPr>
          <p:nvPr>
            <p:ph type="ftr" sz="quarter" idx="11"/>
          </p:nvPr>
        </p:nvSpPr>
        <p:spPr/>
        <p:txBody>
          <a:bodyPr/>
          <a:lstStyle/>
          <a:p>
            <a:endParaRPr lang="fr-FR" dirty="0">
              <a:solidFill>
                <a:srgbClr val="1B8ED9"/>
              </a:solidFill>
            </a:endParaRPr>
          </a:p>
          <a:p>
            <a:pPr>
              <a:lnSpc>
                <a:spcPts val="1320"/>
              </a:lnSpc>
            </a:pPr>
            <a:r>
              <a:rPr lang="fr-FR" b="1" dirty="0">
                <a:solidFill>
                  <a:srgbClr val="DC5A20"/>
                </a:solidFill>
              </a:rPr>
              <a:t>DGESIP</a:t>
            </a: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157639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3"/>
            <a:ext cx="8004162" cy="828575"/>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5" y="1494531"/>
            <a:ext cx="6601355"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5" y="5367338"/>
            <a:ext cx="660135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92DE1D4-F5B7-C940-9F17-25DF72DDD5EE}" type="datetime1">
              <a:rPr lang="fr-FR" smtClean="0"/>
              <a:t>04/04/2018</a:t>
            </a:fld>
            <a:endParaRPr lang="fr-FR"/>
          </a:p>
        </p:txBody>
      </p:sp>
      <p:sp>
        <p:nvSpPr>
          <p:cNvPr id="6" name="Espace réservé du pied de page 5"/>
          <p:cNvSpPr>
            <a:spLocks noGrp="1"/>
          </p:cNvSpPr>
          <p:nvPr>
            <p:ph type="ftr" sz="quarter" idx="11"/>
          </p:nvPr>
        </p:nvSpPr>
        <p:spPr/>
        <p:txBody>
          <a:bodyPr/>
          <a:lstStyle/>
          <a:p>
            <a:endParaRPr lang="fr-FR" dirty="0">
              <a:solidFill>
                <a:srgbClr val="1B8ED9"/>
              </a:solidFill>
            </a:endParaRPr>
          </a:p>
          <a:p>
            <a:pPr>
              <a:lnSpc>
                <a:spcPts val="1320"/>
              </a:lnSpc>
            </a:pPr>
            <a:r>
              <a:rPr lang="fr-FR" b="1" dirty="0">
                <a:solidFill>
                  <a:srgbClr val="DC5A20"/>
                </a:solidFill>
              </a:rPr>
              <a:t>DGESIP</a:t>
            </a: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9292" y="1732830"/>
            <a:ext cx="6885264" cy="147002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C5A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pied de page 4"/>
          <p:cNvSpPr>
            <a:spLocks noGrp="1"/>
          </p:cNvSpPr>
          <p:nvPr>
            <p:ph type="ftr" sz="quarter" idx="11"/>
          </p:nvPr>
        </p:nvSpPr>
        <p:spPr>
          <a:xfrm>
            <a:off x="2455432" y="6305548"/>
            <a:ext cx="5229194" cy="365125"/>
          </a:xfrm>
          <a:prstGeom prst="rect">
            <a:avLst/>
          </a:prstGeom>
        </p:spPr>
        <p:txBody>
          <a:bodyPr/>
          <a:lstStyle/>
          <a:p>
            <a:endParaRPr lang="fr-FR" dirty="0">
              <a:solidFill>
                <a:srgbClr val="1B8ED9"/>
              </a:solidFill>
            </a:endParaRPr>
          </a:p>
          <a:p>
            <a:pPr>
              <a:lnSpc>
                <a:spcPts val="1330"/>
              </a:lnSpc>
            </a:pPr>
            <a:r>
              <a:rPr lang="fr-FR" b="1" dirty="0">
                <a:solidFill>
                  <a:srgbClr val="DC5A20"/>
                </a:solidFill>
              </a:rPr>
              <a:t>DGESIP</a:t>
            </a:r>
            <a:r>
              <a:rPr lang="fr-FR" dirty="0">
                <a:solidFill>
                  <a:srgbClr val="1B8ED9"/>
                </a:solidFill>
              </a:rPr>
              <a:t/>
            </a:r>
            <a:br>
              <a:rPr lang="fr-FR" dirty="0">
                <a:solidFill>
                  <a:srgbClr val="1B8ED9"/>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286000"/>
            <a:ext cx="7411514" cy="2455333"/>
          </a:xfrm>
        </p:spPr>
        <p:txBody>
          <a:bodyPr>
            <a:normAutofit/>
          </a:bodyPr>
          <a:lstStyle>
            <a:lvl1pPr>
              <a:defRPr sz="1500"/>
            </a:lvl1pPr>
          </a:lstStyle>
          <a:p>
            <a:r>
              <a:rPr lang="fr-FR" dirty="0"/>
              <a:t>Contact :</a:t>
            </a:r>
          </a:p>
        </p:txBody>
      </p:sp>
      <p:sp>
        <p:nvSpPr>
          <p:cNvPr id="4" name="Espace réservé du pied de page 3"/>
          <p:cNvSpPr>
            <a:spLocks noGrp="1"/>
          </p:cNvSpPr>
          <p:nvPr>
            <p:ph type="ftr" sz="quarter" idx="11"/>
          </p:nvPr>
        </p:nvSpPr>
        <p:spPr>
          <a:xfrm>
            <a:off x="2472712" y="6305548"/>
            <a:ext cx="5229194" cy="365125"/>
          </a:xfrm>
          <a:prstGeom prst="rect">
            <a:avLst/>
          </a:prstGeom>
        </p:spPr>
        <p:txBody>
          <a:bodyPr/>
          <a:lstStyle/>
          <a:p>
            <a:endParaRPr lang="fr-FR" dirty="0">
              <a:solidFill>
                <a:srgbClr val="1B8ED9"/>
              </a:solidFill>
            </a:endParaRPr>
          </a:p>
          <a:p>
            <a:pPr>
              <a:lnSpc>
                <a:spcPts val="1330"/>
              </a:lnSpc>
            </a:pPr>
            <a:r>
              <a:rPr lang="fr-FR" b="1" dirty="0">
                <a:solidFill>
                  <a:srgbClr val="DC5A20"/>
                </a:solidFill>
              </a:rPr>
              <a:t>DGESIP</a:t>
            </a:r>
            <a:r>
              <a:rPr lang="fr-FR" dirty="0">
                <a:solidFill>
                  <a:srgbClr val="1B8ED9"/>
                </a:solidFill>
              </a:rPr>
              <a:t/>
            </a:r>
            <a:br>
              <a:rPr lang="fr-FR" dirty="0">
                <a:solidFill>
                  <a:srgbClr val="1B8ED9"/>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1" name="Espace réservé de la date 3"/>
          <p:cNvSpPr>
            <a:spLocks noGrp="1"/>
          </p:cNvSpPr>
          <p:nvPr>
            <p:ph type="dt" sz="half" idx="10"/>
          </p:nvPr>
        </p:nvSpPr>
        <p:spPr>
          <a:xfrm>
            <a:off x="6995214" y="6356351"/>
            <a:ext cx="1126067" cy="365125"/>
          </a:xfrm>
        </p:spPr>
        <p:txBody>
          <a:bodyPr/>
          <a:lstStyle/>
          <a:p>
            <a:fld id="{5EBFF5DD-ECC6-604E-8430-34FEC3D75AB2}" type="datetime1">
              <a:rPr lang="fr-FR" smtClean="0"/>
              <a:t>04/04/2018</a:t>
            </a:fld>
            <a:endParaRPr lang="fr-FR"/>
          </a:p>
        </p:txBody>
      </p:sp>
      <p:sp>
        <p:nvSpPr>
          <p:cNvPr id="12" name="Espace réservé du numéro de diapositive 5"/>
          <p:cNvSpPr>
            <a:spLocks noGrp="1"/>
          </p:cNvSpPr>
          <p:nvPr>
            <p:ph type="sldNum" sz="quarter" idx="12"/>
          </p:nvPr>
        </p:nvSpPr>
        <p:spPr>
          <a:xfrm>
            <a:off x="8197502" y="6356351"/>
            <a:ext cx="403878" cy="365125"/>
          </a:xfrm>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32371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C70C55-F624-4E21-83ED-BAEF387AA921}" type="datetimeFigureOut">
              <a:rPr lang="fr-FR" smtClean="0"/>
              <a:t>04/04/2018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536CAA-81A7-4C11-9251-3D5E0B16E893}" type="slidenum">
              <a:rPr lang="fr-FR" smtClean="0"/>
              <a:t>‹N°›</a:t>
            </a:fld>
            <a:endParaRPr lang="fr-FR"/>
          </a:p>
        </p:txBody>
      </p:sp>
    </p:spTree>
    <p:extLst>
      <p:ext uri="{BB962C8B-B14F-4D97-AF65-F5344CB8AC3E}">
        <p14:creationId xmlns:p14="http://schemas.microsoft.com/office/powerpoint/2010/main" val="38651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94888" y="123283"/>
            <a:ext cx="7772400" cy="1470025"/>
          </a:xfrm>
        </p:spPr>
        <p:txBody>
          <a:bodyPr/>
          <a:lstStyle>
            <a:lvl1pPr>
              <a:defRPr>
                <a:solidFill>
                  <a:srgbClr val="DC5A20"/>
                </a:solidFill>
              </a:defRPr>
            </a:lvl1pPr>
          </a:lstStyle>
          <a:p>
            <a:r>
              <a:rPr lang="fr-FR" dirty="0"/>
              <a:t>Cliquez et modifiez le titre</a:t>
            </a:r>
          </a:p>
        </p:txBody>
      </p:sp>
      <p:sp>
        <p:nvSpPr>
          <p:cNvPr id="3" name="Sous-titre 2"/>
          <p:cNvSpPr>
            <a:spLocks noGrp="1"/>
          </p:cNvSpPr>
          <p:nvPr>
            <p:ph type="subTitle" idx="1"/>
          </p:nvPr>
        </p:nvSpPr>
        <p:spPr>
          <a:xfrm>
            <a:off x="894888" y="1623597"/>
            <a:ext cx="7791911" cy="1472431"/>
          </a:xfrm>
        </p:spPr>
        <p:txBody>
          <a:bodyPr/>
          <a:lstStyle>
            <a:lvl1pPr marL="0" indent="0" algn="l">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lvl1pPr>
              <a:defRPr>
                <a:solidFill>
                  <a:srgbClr val="262626"/>
                </a:solidFill>
              </a:defRPr>
            </a:lvl1pPr>
          </a:lstStyle>
          <a:p>
            <a:fld id="{48256713-2158-094B-817D-F789E8273871}" type="datetime1">
              <a:rPr lang="fr-FR" smtClean="0"/>
              <a:pPr/>
              <a:t>04/04/2018</a:t>
            </a:fld>
            <a:endParaRPr lang="fr-FR" dirty="0"/>
          </a:p>
        </p:txBody>
      </p:sp>
      <p:sp>
        <p:nvSpPr>
          <p:cNvPr id="5" name="Espace réservé du pied de page 4"/>
          <p:cNvSpPr>
            <a:spLocks noGrp="1"/>
          </p:cNvSpPr>
          <p:nvPr>
            <p:ph type="ftr" sz="quarter" idx="11"/>
          </p:nvPr>
        </p:nvSpPr>
        <p:spPr>
          <a:xfrm>
            <a:off x="2465865" y="6305548"/>
            <a:ext cx="5020576" cy="365125"/>
          </a:xfrm>
          <a:prstGeom prst="rect">
            <a:avLst/>
          </a:prstGeom>
        </p:spPr>
        <p:txBody>
          <a:bodyPr/>
          <a:lstStyle>
            <a:lvl1pPr>
              <a:defRPr>
                <a:solidFill>
                  <a:schemeClr val="tx1">
                    <a:lumMod val="85000"/>
                    <a:lumOff val="15000"/>
                  </a:schemeClr>
                </a:solidFill>
              </a:defRPr>
            </a:lvl1pPr>
          </a:lstStyle>
          <a:p>
            <a:endParaRPr lang="fr-FR" dirty="0">
              <a:solidFill>
                <a:srgbClr val="1B8ED9"/>
              </a:solidFill>
            </a:endParaRPr>
          </a:p>
          <a:p>
            <a:pPr>
              <a:lnSpc>
                <a:spcPts val="1330"/>
              </a:lnSpc>
            </a:pPr>
            <a:r>
              <a:rPr lang="fr-FR" b="1" dirty="0">
                <a:solidFill>
                  <a:srgbClr val="DC5A20"/>
                </a:solidFill>
              </a:rPr>
              <a:t>DGESIP</a:t>
            </a:r>
            <a:r>
              <a:rPr lang="fr-FR" dirty="0">
                <a:solidFill>
                  <a:srgbClr val="1B8ED9"/>
                </a:solidFill>
              </a:rPr>
              <a:t/>
            </a:r>
            <a:br>
              <a:rPr lang="fr-FR" dirty="0">
                <a:solidFill>
                  <a:srgbClr val="1B8ED9"/>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a:xfrm>
            <a:off x="8249852" y="6356351"/>
            <a:ext cx="351529" cy="365125"/>
          </a:xfrm>
        </p:spPr>
        <p:txBody>
          <a:bodyPr/>
          <a:lstStyle>
            <a:lvl1pPr>
              <a:defRPr>
                <a:solidFill>
                  <a:srgbClr val="262626"/>
                </a:solidFill>
              </a:defRPr>
            </a:lvl1pPr>
          </a:lstStyle>
          <a:p>
            <a:fld id="{C6B7B3CB-E3BA-F74C-AB76-86EFC5843CD6}" type="slidenum">
              <a:rPr lang="fr-FR" smtClean="0"/>
              <a:pPr/>
              <a:t>‹N°›</a:t>
            </a:fld>
            <a:endParaRPr lang="fr-FR" dirty="0"/>
          </a:p>
        </p:txBody>
      </p:sp>
      <p:sp>
        <p:nvSpPr>
          <p:cNvPr id="11" name="Espace réservé du texte 10"/>
          <p:cNvSpPr>
            <a:spLocks noGrp="1"/>
          </p:cNvSpPr>
          <p:nvPr>
            <p:ph type="body" sz="quarter" idx="13"/>
          </p:nvPr>
        </p:nvSpPr>
        <p:spPr>
          <a:xfrm>
            <a:off x="895350" y="4107392"/>
            <a:ext cx="7791450" cy="1579563"/>
          </a:xfrm>
        </p:spPr>
        <p:txBody>
          <a:bodyPr/>
          <a:lstStyle>
            <a:lvl1pPr>
              <a:defRPr sz="1500"/>
            </a:lvl1pPr>
            <a:lvl2pPr>
              <a:defRPr sz="1400"/>
            </a:lvl2pPr>
          </a:lstStyle>
          <a:p>
            <a:pPr lvl="0"/>
            <a:r>
              <a:rPr lang="fr-FR" dirty="0"/>
              <a:t>Cliquez pour modifier les styles du texte du masque</a:t>
            </a:r>
          </a:p>
        </p:txBody>
      </p:sp>
    </p:spTree>
    <p:extLst>
      <p:ext uri="{BB962C8B-B14F-4D97-AF65-F5344CB8AC3E}">
        <p14:creationId xmlns:p14="http://schemas.microsoft.com/office/powerpoint/2010/main" val="2151793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47132"/>
            <a:ext cx="7881400" cy="95247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999186" y="6356351"/>
            <a:ext cx="1061619" cy="365125"/>
          </a:xfrm>
          <a:prstGeom prst="rect">
            <a:avLst/>
          </a:prstGeom>
        </p:spPr>
        <p:txBody>
          <a:bodyPr vert="horz" lIns="91440" tIns="45720" rIns="91440" bIns="45720" rtlCol="0" anchor="ctr"/>
          <a:lstStyle>
            <a:lvl1pPr algn="l">
              <a:defRPr sz="1000">
                <a:solidFill>
                  <a:srgbClr val="404040"/>
                </a:solidFill>
              </a:defRPr>
            </a:lvl1pPr>
          </a:lstStyle>
          <a:p>
            <a:fld id="{009A2C30-2C93-B946-8D9E-6F7A30099D67}" type="datetime1">
              <a:rPr lang="fr-FR" smtClean="0"/>
              <a:pPr/>
              <a:t>04/04/2018</a:t>
            </a:fld>
            <a:endParaRPr lang="fr-FR" dirty="0"/>
          </a:p>
        </p:txBody>
      </p:sp>
      <p:sp>
        <p:nvSpPr>
          <p:cNvPr id="5" name="Espace réservé du pied de page 4"/>
          <p:cNvSpPr>
            <a:spLocks noGrp="1"/>
          </p:cNvSpPr>
          <p:nvPr>
            <p:ph type="ftr" sz="quarter" idx="3"/>
          </p:nvPr>
        </p:nvSpPr>
        <p:spPr>
          <a:xfrm>
            <a:off x="2468969" y="6146186"/>
            <a:ext cx="5178217" cy="67689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a:solidFill>
                <a:srgbClr val="1B8ED9"/>
              </a:solidFill>
            </a:endParaRPr>
          </a:p>
          <a:p>
            <a:pPr>
              <a:lnSpc>
                <a:spcPts val="1320"/>
              </a:lnSpc>
            </a:pPr>
            <a:r>
              <a:rPr lang="fr-FR" b="1" dirty="0">
                <a:solidFill>
                  <a:srgbClr val="DC5A20"/>
                </a:solidFill>
              </a:rPr>
              <a:t>DGESIP</a:t>
            </a:r>
            <a:r>
              <a:rPr lang="fr-FR" dirty="0">
                <a:solidFill>
                  <a:srgbClr val="6686A2"/>
                </a:solidFill>
              </a:rPr>
              <a:t/>
            </a:r>
            <a:br>
              <a:rPr lang="fr-FR" dirty="0">
                <a:solidFill>
                  <a:srgbClr val="6686A2"/>
                </a:solidFill>
              </a:rPr>
            </a:br>
            <a:r>
              <a:rPr lang="fr-FR" dirty="0">
                <a:solidFill>
                  <a:schemeClr val="tx1">
                    <a:lumMod val="75000"/>
                    <a:lumOff val="25000"/>
                  </a:schemeClr>
                </a:solidFill>
              </a:rPr>
              <a:t>TITRE DE LA PRÉSENTATION</a:t>
            </a:r>
          </a:p>
          <a:p>
            <a:endParaRPr lang="fr-FR" dirty="0"/>
          </a:p>
        </p:txBody>
      </p:sp>
      <p:sp>
        <p:nvSpPr>
          <p:cNvPr id="6" name="Espace réservé du numéro de diapositive 5"/>
          <p:cNvSpPr>
            <a:spLocks noGrp="1"/>
          </p:cNvSpPr>
          <p:nvPr>
            <p:ph type="sldNum" sz="quarter" idx="4"/>
          </p:nvPr>
        </p:nvSpPr>
        <p:spPr>
          <a:xfrm>
            <a:off x="8149944" y="6356351"/>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4" name="Connecteur droit 13"/>
          <p:cNvCxnSpPr/>
          <p:nvPr userDrawn="1"/>
        </p:nvCxnSpPr>
        <p:spPr>
          <a:xfrm>
            <a:off x="698887" y="1295400"/>
            <a:ext cx="7173849" cy="0"/>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flipV="1">
            <a:off x="7872734" y="872641"/>
            <a:ext cx="642246" cy="419889"/>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H="1" flipV="1">
            <a:off x="699182" y="1"/>
            <a:ext cx="1" cy="1286937"/>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pic>
        <p:nvPicPr>
          <p:cNvPr id="12" name="Image 11" descr="2017_MEN_SUP_horiz.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1605" y="6188694"/>
            <a:ext cx="1779510" cy="433868"/>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69" r:id="rId1"/>
    <p:sldLayoutId id="2147483665" r:id="rId2"/>
    <p:sldLayoutId id="2147483666" r:id="rId3"/>
    <p:sldLayoutId id="2147483674" r:id="rId4"/>
    <p:sldLayoutId id="2147483672" r:id="rId5"/>
  </p:sldLayoutIdLst>
  <p:hf hd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DC5A20"/>
          </a:solidFill>
          <a:latin typeface="+mn-lt"/>
          <a:ea typeface="+mn-ea"/>
          <a:cs typeface="+mn-cs"/>
        </a:defRPr>
      </a:lvl1pPr>
      <a:lvl2pPr marL="627063" indent="-169863" algn="l" defTabSz="457200" rtl="0" eaLnBrk="1" latinLnBrk="0" hangingPunct="1">
        <a:spcBef>
          <a:spcPct val="20000"/>
        </a:spcBef>
        <a:buClr>
          <a:srgbClr val="DC5A20"/>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DC5A20"/>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6" y="1690154"/>
            <a:ext cx="8046514" cy="1533687"/>
          </a:xfrm>
          <a:prstGeom prst="rect">
            <a:avLst/>
          </a:prstGeom>
        </p:spPr>
        <p:txBody>
          <a:bodyPr vert="horz" lIns="91440" tIns="45720" rIns="91440" bIns="45720" rtlCol="0" anchor="ctr">
            <a:norm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8" y="3464804"/>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4" name="Espace réservé de la date 3"/>
          <p:cNvSpPr>
            <a:spLocks noGrp="1"/>
          </p:cNvSpPr>
          <p:nvPr>
            <p:ph type="dt" sz="half" idx="2"/>
          </p:nvPr>
        </p:nvSpPr>
        <p:spPr>
          <a:xfrm>
            <a:off x="6995214" y="6356351"/>
            <a:ext cx="1134707" cy="365125"/>
          </a:xfrm>
          <a:prstGeom prst="rect">
            <a:avLst/>
          </a:prstGeom>
        </p:spPr>
        <p:txBody>
          <a:bodyPr vert="horz" lIns="91440" tIns="45720" rIns="91440" bIns="45720" rtlCol="0" anchor="ctr"/>
          <a:lstStyle>
            <a:lvl1pPr algn="l">
              <a:defRPr sz="1000">
                <a:solidFill>
                  <a:srgbClr val="404040"/>
                </a:solidFill>
              </a:defRPr>
            </a:lvl1pPr>
          </a:lstStyle>
          <a:p>
            <a:fld id="{4C098446-3314-F64E-A24D-604395D5308F}" type="datetime1">
              <a:rPr lang="fr-FR" smtClean="0"/>
              <a:pPr/>
              <a:t>04/04/2018</a:t>
            </a:fld>
            <a:endParaRPr lang="fr-FR" dirty="0"/>
          </a:p>
        </p:txBody>
      </p:sp>
      <p:sp>
        <p:nvSpPr>
          <p:cNvPr id="6" name="Espace réservé du numéro de diapositive 5"/>
          <p:cNvSpPr>
            <a:spLocks noGrp="1"/>
          </p:cNvSpPr>
          <p:nvPr>
            <p:ph type="sldNum" sz="quarter" idx="4"/>
          </p:nvPr>
        </p:nvSpPr>
        <p:spPr>
          <a:xfrm>
            <a:off x="8197502" y="6356351"/>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9" name="Connecteur droit 8"/>
          <p:cNvCxnSpPr/>
          <p:nvPr userDrawn="1"/>
        </p:nvCxnSpPr>
        <p:spPr>
          <a:xfrm>
            <a:off x="698885" y="5516417"/>
            <a:ext cx="6290733" cy="0"/>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userDrawn="1"/>
        </p:nvCxnSpPr>
        <p:spPr>
          <a:xfrm flipV="1">
            <a:off x="6995215" y="4489081"/>
            <a:ext cx="1519767" cy="1024465"/>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cxnSp>
        <p:nvCxnSpPr>
          <p:cNvPr id="15" name="Connecteur droit 14"/>
          <p:cNvCxnSpPr/>
          <p:nvPr userDrawn="1"/>
        </p:nvCxnSpPr>
        <p:spPr>
          <a:xfrm flipH="1" flipV="1">
            <a:off x="698887" y="1"/>
            <a:ext cx="295" cy="5507953"/>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sp>
        <p:nvSpPr>
          <p:cNvPr id="11" name="Espace réservé du pied de page 4"/>
          <p:cNvSpPr>
            <a:spLocks noGrp="1"/>
          </p:cNvSpPr>
          <p:nvPr>
            <p:ph type="ftr" sz="quarter" idx="3"/>
          </p:nvPr>
        </p:nvSpPr>
        <p:spPr>
          <a:xfrm>
            <a:off x="2468969" y="6146186"/>
            <a:ext cx="5178217" cy="67689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a:solidFill>
                <a:srgbClr val="1B8ED9"/>
              </a:solidFill>
            </a:endParaRPr>
          </a:p>
          <a:p>
            <a:pPr>
              <a:lnSpc>
                <a:spcPts val="1320"/>
              </a:lnSpc>
            </a:pPr>
            <a:r>
              <a:rPr lang="fr-FR" b="1" dirty="0">
                <a:solidFill>
                  <a:srgbClr val="DC5A20"/>
                </a:solidFill>
              </a:rPr>
              <a:t>DGESIP</a:t>
            </a:r>
            <a:r>
              <a:rPr lang="fr-FR" dirty="0">
                <a:solidFill>
                  <a:srgbClr val="6686A2"/>
                </a:solidFill>
              </a:rPr>
              <a:t/>
            </a:r>
            <a:br>
              <a:rPr lang="fr-FR" dirty="0">
                <a:solidFill>
                  <a:srgbClr val="6686A2"/>
                </a:solidFill>
              </a:rPr>
            </a:br>
            <a:r>
              <a:rPr lang="fr-FR" dirty="0">
                <a:solidFill>
                  <a:schemeClr val="tx1">
                    <a:lumMod val="75000"/>
                    <a:lumOff val="25000"/>
                  </a:schemeClr>
                </a:solidFill>
              </a:rPr>
              <a:t>TITRE DE LA PRÉSENTATION</a:t>
            </a:r>
          </a:p>
          <a:p>
            <a:endParaRPr lang="fr-FR" dirty="0"/>
          </a:p>
        </p:txBody>
      </p:sp>
      <p:pic>
        <p:nvPicPr>
          <p:cNvPr id="13" name="Image 12" descr="2017_MEN_SUP_horiz.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1605" y="6188694"/>
            <a:ext cx="1779510" cy="433868"/>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3" r:id="rId2"/>
    <p:sldLayoutId id="2147483675" r:id="rId3"/>
  </p:sldLayoutIdLst>
  <p:hf hdr="0"/>
  <p:txStyles>
    <p:titleStyle>
      <a:lvl1pPr algn="l" defTabSz="457200" rtl="0" eaLnBrk="1" latinLnBrk="0" hangingPunct="1">
        <a:spcBef>
          <a:spcPct val="0"/>
        </a:spcBef>
        <a:buNone/>
        <a:defRPr sz="55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C5A2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905104" y="274637"/>
            <a:ext cx="7781697"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905104" y="1844042"/>
            <a:ext cx="7781697" cy="1494188"/>
          </a:xfrm>
          <a:prstGeom prst="rect">
            <a:avLst/>
          </a:prstGeom>
        </p:spPr>
        <p:txBody>
          <a:bodyPr vert="horz" lIns="91440" tIns="45720" rIns="91440" bIns="45720" rtlCol="0">
            <a:normAutofit/>
          </a:bodyPr>
          <a:lstStyle/>
          <a:p>
            <a:pPr lvl="0"/>
            <a:r>
              <a:rPr lang="fr-FR" dirty="0"/>
              <a:t>Cliquez pour modifier les styles du texte du masque</a:t>
            </a:r>
          </a:p>
          <a:p>
            <a:pPr lvl="0"/>
            <a:endParaRPr lang="fr-FR" dirty="0"/>
          </a:p>
        </p:txBody>
      </p:sp>
      <p:sp>
        <p:nvSpPr>
          <p:cNvPr id="4" name="Espace réservé de la date 3"/>
          <p:cNvSpPr>
            <a:spLocks noGrp="1"/>
          </p:cNvSpPr>
          <p:nvPr>
            <p:ph type="dt" sz="half" idx="2"/>
          </p:nvPr>
        </p:nvSpPr>
        <p:spPr>
          <a:xfrm>
            <a:off x="6995215" y="6356351"/>
            <a:ext cx="1186545"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ACA2B6B-A055-F241-9590-C04F011D4AA8}" type="datetime1">
              <a:rPr lang="fr-FR" smtClean="0"/>
              <a:t>04/04/2018</a:t>
            </a:fld>
            <a:endParaRPr lang="fr-FR" dirty="0"/>
          </a:p>
        </p:txBody>
      </p:sp>
      <p:sp>
        <p:nvSpPr>
          <p:cNvPr id="6" name="Espace réservé du numéro de diapositive 5"/>
          <p:cNvSpPr>
            <a:spLocks noGrp="1"/>
          </p:cNvSpPr>
          <p:nvPr>
            <p:ph type="sldNum" sz="quarter" idx="4"/>
          </p:nvPr>
        </p:nvSpPr>
        <p:spPr>
          <a:xfrm>
            <a:off x="8249852" y="6356351"/>
            <a:ext cx="351529" cy="3651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C6B7B3CB-E3BA-F74C-AB76-86EFC5843CD6}" type="slidenum">
              <a:rPr lang="fr-FR" smtClean="0"/>
              <a:pPr/>
              <a:t>‹N°›</a:t>
            </a:fld>
            <a:endParaRPr lang="fr-FR" dirty="0"/>
          </a:p>
        </p:txBody>
      </p:sp>
      <p:cxnSp>
        <p:nvCxnSpPr>
          <p:cNvPr id="10" name="Connecteur droit 9"/>
          <p:cNvCxnSpPr/>
          <p:nvPr userDrawn="1"/>
        </p:nvCxnSpPr>
        <p:spPr>
          <a:xfrm>
            <a:off x="698885" y="3893512"/>
            <a:ext cx="6290733" cy="0"/>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flipV="1">
            <a:off x="6995215" y="2866177"/>
            <a:ext cx="1519767" cy="1024465"/>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userDrawn="1"/>
        </p:nvCxnSpPr>
        <p:spPr>
          <a:xfrm flipH="1" flipV="1">
            <a:off x="699182" y="1"/>
            <a:ext cx="1" cy="3885049"/>
          </a:xfrm>
          <a:prstGeom prst="line">
            <a:avLst/>
          </a:prstGeom>
          <a:ln w="57150" cap="rnd" cmpd="sng">
            <a:solidFill>
              <a:srgbClr val="DC5A20"/>
            </a:solidFill>
            <a:round/>
          </a:ln>
          <a:effectLst/>
        </p:spPr>
        <p:style>
          <a:lnRef idx="2">
            <a:schemeClr val="accent1"/>
          </a:lnRef>
          <a:fillRef idx="0">
            <a:schemeClr val="accent1"/>
          </a:fillRef>
          <a:effectRef idx="1">
            <a:schemeClr val="accent1"/>
          </a:effectRef>
          <a:fontRef idx="minor">
            <a:schemeClr val="tx1"/>
          </a:fontRef>
        </p:style>
      </p:cxnSp>
      <p:sp>
        <p:nvSpPr>
          <p:cNvPr id="13" name="Espace réservé du pied de page 4"/>
          <p:cNvSpPr>
            <a:spLocks noGrp="1"/>
          </p:cNvSpPr>
          <p:nvPr>
            <p:ph type="ftr" sz="quarter" idx="3"/>
          </p:nvPr>
        </p:nvSpPr>
        <p:spPr>
          <a:xfrm>
            <a:off x="2468969" y="6146186"/>
            <a:ext cx="5178217" cy="67689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sz="1000" cap="all">
                <a:solidFill>
                  <a:schemeClr val="tx1">
                    <a:tint val="75000"/>
                  </a:schemeClr>
                </a:solidFill>
              </a:defRPr>
            </a:lvl1pPr>
          </a:lstStyle>
          <a:p>
            <a:endParaRPr lang="fr-FR" dirty="0">
              <a:solidFill>
                <a:srgbClr val="1B8ED9"/>
              </a:solidFill>
            </a:endParaRPr>
          </a:p>
          <a:p>
            <a:pPr>
              <a:lnSpc>
                <a:spcPts val="1320"/>
              </a:lnSpc>
            </a:pPr>
            <a:r>
              <a:rPr lang="fr-FR" b="1" dirty="0">
                <a:solidFill>
                  <a:srgbClr val="DC5A20"/>
                </a:solidFill>
              </a:rPr>
              <a:t>DGESIP</a:t>
            </a:r>
            <a:r>
              <a:rPr lang="fr-FR" dirty="0">
                <a:solidFill>
                  <a:srgbClr val="6686A2"/>
                </a:solidFill>
              </a:rPr>
              <a:t/>
            </a:r>
            <a:br>
              <a:rPr lang="fr-FR" dirty="0">
                <a:solidFill>
                  <a:srgbClr val="6686A2"/>
                </a:solidFill>
              </a:rPr>
            </a:br>
            <a:r>
              <a:rPr lang="fr-FR" dirty="0">
                <a:solidFill>
                  <a:schemeClr val="tx1">
                    <a:lumMod val="75000"/>
                    <a:lumOff val="25000"/>
                  </a:schemeClr>
                </a:solidFill>
              </a:rPr>
              <a:t>TITRE DE LA PRÉSENTATION</a:t>
            </a:r>
          </a:p>
          <a:p>
            <a:endParaRPr lang="fr-FR" dirty="0"/>
          </a:p>
        </p:txBody>
      </p:sp>
      <p:pic>
        <p:nvPicPr>
          <p:cNvPr id="14" name="Image 13" descr="2017_MEN_SUP_horiz.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1605" y="6188694"/>
            <a:ext cx="1779510" cy="433868"/>
          </a:xfrm>
          <a:prstGeom prst="rect">
            <a:avLst/>
          </a:prstGeom>
        </p:spPr>
      </p:pic>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62" r:id="rId1"/>
  </p:sldLayoutIdLst>
  <p:hf hdr="0"/>
  <p:txStyles>
    <p:titleStyle>
      <a:lvl1pPr algn="l" defTabSz="457200" rtl="0" eaLnBrk="1" latinLnBrk="0" hangingPunct="1">
        <a:spcBef>
          <a:spcPct val="0"/>
        </a:spcBef>
        <a:buNone/>
        <a:defRPr sz="4400" kern="1200">
          <a:solidFill>
            <a:srgbClr val="DC5A20"/>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06724" y="1166662"/>
            <a:ext cx="6605752" cy="1056273"/>
          </a:xfrm>
        </p:spPr>
        <p:txBody>
          <a:bodyPr>
            <a:noAutofit/>
          </a:bodyPr>
          <a:lstStyle/>
          <a:p>
            <a:pPr algn="ctr"/>
            <a:r>
              <a:rPr lang="fr-FR" sz="2400" b="1" cap="all" dirty="0" err="1" smtClean="0">
                <a:solidFill>
                  <a:schemeClr val="tx1"/>
                </a:solidFill>
              </a:rPr>
              <a:t>JOURNée</a:t>
            </a:r>
            <a:r>
              <a:rPr lang="fr-FR" sz="2400" b="1" cap="all" dirty="0" smtClean="0">
                <a:solidFill>
                  <a:schemeClr val="tx1"/>
                </a:solidFill>
              </a:rPr>
              <a:t> Thématique sur les </a:t>
            </a:r>
            <a:r>
              <a:rPr lang="fr-FR" sz="2400" b="1" cap="all" dirty="0" err="1" smtClean="0">
                <a:solidFill>
                  <a:schemeClr val="tx1"/>
                </a:solidFill>
              </a:rPr>
              <a:t>serious</a:t>
            </a:r>
            <a:r>
              <a:rPr lang="fr-FR" sz="2400" b="1" cap="all" dirty="0" smtClean="0">
                <a:solidFill>
                  <a:schemeClr val="tx1"/>
                </a:solidFill>
              </a:rPr>
              <a:t> </a:t>
            </a:r>
            <a:r>
              <a:rPr lang="fr-FR" sz="2400" b="1" cap="all" dirty="0" err="1" smtClean="0">
                <a:solidFill>
                  <a:schemeClr val="tx1"/>
                </a:solidFill>
              </a:rPr>
              <a:t>games</a:t>
            </a:r>
            <a:r>
              <a:rPr lang="fr-FR" sz="2400" b="1" cap="all" dirty="0" smtClean="0">
                <a:solidFill>
                  <a:schemeClr val="tx1"/>
                </a:solidFill>
              </a:rPr>
              <a:t/>
            </a:r>
            <a:br>
              <a:rPr lang="fr-FR" sz="2400" b="1" cap="all" dirty="0" smtClean="0">
                <a:solidFill>
                  <a:schemeClr val="tx1"/>
                </a:solidFill>
              </a:rPr>
            </a:br>
            <a:r>
              <a:rPr lang="fr-FR" sz="2400" b="1" cap="all" dirty="0" smtClean="0">
                <a:solidFill>
                  <a:schemeClr val="tx1"/>
                </a:solidFill>
              </a:rPr>
              <a:t>5 AVRIL 2018</a:t>
            </a:r>
            <a:endParaRPr lang="fr-FR" sz="2400" b="1" dirty="0">
              <a:solidFill>
                <a:schemeClr val="tx1"/>
              </a:solidFill>
            </a:endParaRPr>
          </a:p>
        </p:txBody>
      </p:sp>
      <p:sp>
        <p:nvSpPr>
          <p:cNvPr id="3" name="Sous-titre 2"/>
          <p:cNvSpPr>
            <a:spLocks noGrp="1"/>
          </p:cNvSpPr>
          <p:nvPr>
            <p:ph type="subTitle" idx="1"/>
          </p:nvPr>
        </p:nvSpPr>
        <p:spPr>
          <a:xfrm>
            <a:off x="806821" y="2461178"/>
            <a:ext cx="7596190" cy="3034595"/>
          </a:xfrm>
        </p:spPr>
        <p:txBody>
          <a:bodyPr>
            <a:normAutofit fontScale="25000" lnSpcReduction="20000"/>
          </a:bodyPr>
          <a:lstStyle/>
          <a:p>
            <a:r>
              <a:rPr lang="fr-FR" sz="14400" b="1" dirty="0" smtClean="0"/>
              <a:t>Pourquoi et comment accompagner</a:t>
            </a:r>
            <a:br>
              <a:rPr lang="fr-FR" sz="14400" b="1" dirty="0" smtClean="0"/>
            </a:br>
            <a:r>
              <a:rPr lang="fr-FR" sz="14400" b="1" dirty="0" smtClean="0"/>
              <a:t>la transformation pédagogique?</a:t>
            </a:r>
            <a:endParaRPr lang="fr-FR" sz="14400" b="1" dirty="0" smtClean="0"/>
          </a:p>
          <a:p>
            <a:endParaRPr lang="fr-FR" sz="8000" dirty="0" smtClean="0"/>
          </a:p>
          <a:p>
            <a:r>
              <a:rPr lang="fr-FR" sz="8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Philippe </a:t>
            </a:r>
            <a:r>
              <a:rPr lang="fr-FR" sz="8000" b="1" dirty="0">
                <a:solidFill>
                  <a:schemeClr val="tx1"/>
                </a:solidFill>
                <a:latin typeface="Tahoma" panose="020B0604030504040204" pitchFamily="34" charset="0"/>
                <a:ea typeface="Tahoma" panose="020B0604030504040204" pitchFamily="34" charset="0"/>
                <a:cs typeface="Tahoma" panose="020B0604030504040204" pitchFamily="34" charset="0"/>
              </a:rPr>
              <a:t>LALLE</a:t>
            </a:r>
            <a:endParaRPr lang="fr-FR" sz="8000" b="1" dirty="0">
              <a:latin typeface="Tahoma" panose="020B0604030504040204" pitchFamily="34" charset="0"/>
              <a:ea typeface="Tahoma" panose="020B0604030504040204" pitchFamily="34" charset="0"/>
              <a:cs typeface="Tahoma" panose="020B0604030504040204" pitchFamily="34" charset="0"/>
            </a:endParaRPr>
          </a:p>
          <a:p>
            <a:r>
              <a:rPr lang="fr-FR" sz="64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fr-FR" sz="6400" dirty="0" err="1">
                <a:solidFill>
                  <a:schemeClr val="tx1"/>
                </a:solidFill>
                <a:latin typeface="Tahoma" panose="020B0604030504040204" pitchFamily="34" charset="0"/>
                <a:ea typeface="Tahoma" panose="020B0604030504040204" pitchFamily="34" charset="0"/>
                <a:cs typeface="Tahoma" panose="020B0604030504040204" pitchFamily="34" charset="0"/>
              </a:rPr>
              <a:t>PhilippeLalle</a:t>
            </a:r>
            <a:endParaRPr lang="fr-FR" sz="6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sz="8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6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Conseiller stratégique pour la Pédagogie</a:t>
            </a:r>
            <a:endParaRPr lang="fr-FR" sz="6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r-FR" sz="6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DGESIP</a:t>
            </a:r>
            <a:endParaRPr lang="fr-FR" sz="6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r-FR" dirty="0" smtClean="0"/>
          </a:p>
          <a:p>
            <a:r>
              <a:rPr lang="fr-FR" sz="64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Professeur à l’université Claude Bernard Lyon 1</a:t>
            </a:r>
            <a:endParaRPr lang="fr-FR" dirty="0"/>
          </a:p>
          <a:p>
            <a:endParaRPr lang="fr-FR" dirty="0"/>
          </a:p>
        </p:txBody>
      </p:sp>
      <p:sp>
        <p:nvSpPr>
          <p:cNvPr id="6" name="Espace réservé du numéro de diapositive 5"/>
          <p:cNvSpPr>
            <a:spLocks noGrp="1"/>
          </p:cNvSpPr>
          <p:nvPr>
            <p:ph type="sldNum" sz="quarter" idx="12"/>
          </p:nvPr>
        </p:nvSpPr>
        <p:spPr>
          <a:xfrm>
            <a:off x="8223422" y="6356351"/>
            <a:ext cx="403878" cy="365125"/>
          </a:xfrm>
        </p:spPr>
        <p:txBody>
          <a:bodyPr/>
          <a:lstStyle/>
          <a:p>
            <a:fld id="{1FC8907D-B208-DC44-82F5-2940ECA1C9FA}" type="slidenum">
              <a:rPr lang="fr-FR" smtClean="0"/>
              <a:t>1</a:t>
            </a:fld>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414" y="16078"/>
            <a:ext cx="2627586" cy="123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77917" y="31844"/>
            <a:ext cx="4572000" cy="1077218"/>
          </a:xfrm>
          <a:prstGeom prst="rect">
            <a:avLst/>
          </a:prstGeom>
        </p:spPr>
        <p:txBody>
          <a:bodyPr>
            <a:spAutoFit/>
          </a:bodyPr>
          <a:lstStyle/>
          <a:p>
            <a:r>
              <a:rPr lang="fr-FR" sz="2800" b="1" dirty="0">
                <a:solidFill>
                  <a:srgbClr val="DC5A20"/>
                </a:solidFill>
              </a:rPr>
              <a:t>CUME</a:t>
            </a:r>
          </a:p>
          <a:p>
            <a:r>
              <a:rPr lang="fr-FR" b="1" i="1" dirty="0"/>
              <a:t>COMITÉ DES USAGES MUTUALISÉS DU NUMÉRIQUE POUR L'ENSEIGNEMENT</a:t>
            </a:r>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10</a:t>
            </a:fld>
            <a:endParaRPr lang="fr-FR"/>
          </a:p>
        </p:txBody>
      </p:sp>
      <p:pic>
        <p:nvPicPr>
          <p:cNvPr id="1026" name="Picture 2" descr="caracteristique-bon-professeur-header-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00" y="614855"/>
            <a:ext cx="7327702" cy="382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3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11</a:t>
            </a:fld>
            <a:endParaRPr lang="fr-FR"/>
          </a:p>
        </p:txBody>
      </p:sp>
      <p:pic>
        <p:nvPicPr>
          <p:cNvPr id="6146" name="Picture 2" descr="D:\Mes documents\IMAGES\PRO\Pédagogie\Formats_apprentiss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409901"/>
            <a:ext cx="8087710" cy="404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632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488572" y="6549880"/>
            <a:ext cx="16561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altLang="fr-FR" sz="1400" dirty="0" smtClean="0">
                <a:latin typeface="Calibri" pitchFamily="34" charset="0"/>
                <a:cs typeface="Times New Roman" pitchFamily="18" charset="0"/>
              </a:rPr>
              <a:t>Selon Rolland Viau</a:t>
            </a:r>
            <a:endParaRPr kumimoji="0" lang="fr-FR" altLang="fr-FR" sz="1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Diagramme 2"/>
          <p:cNvGraphicFramePr/>
          <p:nvPr>
            <p:extLst>
              <p:ext uri="{D42A27DB-BD31-4B8C-83A1-F6EECF244321}">
                <p14:modId xmlns:p14="http://schemas.microsoft.com/office/powerpoint/2010/main" val="2096560795"/>
              </p:ext>
            </p:extLst>
          </p:nvPr>
        </p:nvGraphicFramePr>
        <p:xfrm>
          <a:off x="276200" y="1541978"/>
          <a:ext cx="8184232" cy="5199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lèche courbée vers la gauche 8"/>
          <p:cNvSpPr/>
          <p:nvPr/>
        </p:nvSpPr>
        <p:spPr>
          <a:xfrm rot="233770" flipV="1">
            <a:off x="6415220" y="565670"/>
            <a:ext cx="2542499" cy="5591724"/>
          </a:xfrm>
          <a:prstGeom prst="curvedLeftArrow">
            <a:avLst>
              <a:gd name="adj1" fmla="val 5494"/>
              <a:gd name="adj2" fmla="val 50000"/>
              <a:gd name="adj3" fmla="val 234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Title 1"/>
          <p:cNvSpPr txBox="1">
            <a:spLocks/>
          </p:cNvSpPr>
          <p:nvPr/>
        </p:nvSpPr>
        <p:spPr>
          <a:xfrm>
            <a:off x="1887931" y="0"/>
            <a:ext cx="5767511"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Les conditions de la </a:t>
            </a:r>
            <a:r>
              <a:rPr lang="en-GB" sz="3200" b="1" dirty="0" err="1" smtClean="0">
                <a:solidFill>
                  <a:srgbClr val="572314"/>
                </a:solidFill>
                <a:latin typeface="+mn-lt"/>
              </a:rPr>
              <a:t>réussite</a:t>
            </a:r>
            <a:endParaRPr lang="en-GB" sz="3200" b="1" dirty="0">
              <a:solidFill>
                <a:srgbClr val="572314"/>
              </a:solidFill>
              <a:latin typeface="+mn-lt"/>
            </a:endParaRPr>
          </a:p>
        </p:txBody>
      </p:sp>
    </p:spTree>
    <p:extLst>
      <p:ext uri="{BB962C8B-B14F-4D97-AF65-F5344CB8AC3E}">
        <p14:creationId xmlns:p14="http://schemas.microsoft.com/office/powerpoint/2010/main" val="18803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13</a:t>
            </a:fld>
            <a:endParaRPr lang="fr-FR"/>
          </a:p>
        </p:txBody>
      </p:sp>
      <p:pic>
        <p:nvPicPr>
          <p:cNvPr id="5122" name="Picture 2" descr="D:\Mes documents\IMAGES\PRO\Pédagogie\Centration_sur_étudian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380" y="94596"/>
            <a:ext cx="4758088" cy="535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11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14</a:t>
            </a:fld>
            <a:endParaRPr lang="fr-FR"/>
          </a:p>
        </p:txBody>
      </p:sp>
      <p:pic>
        <p:nvPicPr>
          <p:cNvPr id="2050" name="Picture 2" descr="D:\Mes documents\IMAGES\PRO\Pédagogie\Absent_dernier_cou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02" y="283341"/>
            <a:ext cx="7044590" cy="463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66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15</a:t>
            </a:fld>
            <a:endParaRPr lang="fr-FR"/>
          </a:p>
        </p:txBody>
      </p:sp>
      <p:pic>
        <p:nvPicPr>
          <p:cNvPr id="11266" name="Picture 2" descr="D:\Mes documents\IMAGES\PRO\Pédagogie\Prof_sans_for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193" y="623724"/>
            <a:ext cx="5784193" cy="451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endParaRPr lang="fr-FR" dirty="0">
              <a:solidFill>
                <a:srgbClr val="1B8ED9"/>
              </a:solidFill>
            </a:endParaRPr>
          </a:p>
          <a:p>
            <a:pPr>
              <a:lnSpc>
                <a:spcPts val="1330"/>
              </a:lnSpc>
            </a:pPr>
            <a:r>
              <a:rPr lang="fr-FR" dirty="0" smtClean="0">
                <a:solidFill>
                  <a:prstClr val="black">
                    <a:lumMod val="75000"/>
                    <a:lumOff val="25000"/>
                  </a:prstClr>
                </a:solidFill>
              </a:rPr>
              <a:t>INNOVER </a:t>
            </a:r>
            <a:r>
              <a:rPr lang="fr-FR" dirty="0">
                <a:solidFill>
                  <a:prstClr val="black">
                    <a:lumMod val="75000"/>
                    <a:lumOff val="25000"/>
                  </a:prstClr>
                </a:solidFill>
              </a:rPr>
              <a:t>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16</a:t>
            </a:fld>
            <a:endParaRPr lang="fr-FR"/>
          </a:p>
        </p:txBody>
      </p:sp>
      <p:sp>
        <p:nvSpPr>
          <p:cNvPr id="6" name="Espace réservé du contenu 2"/>
          <p:cNvSpPr txBox="1">
            <a:spLocks/>
          </p:cNvSpPr>
          <p:nvPr/>
        </p:nvSpPr>
        <p:spPr>
          <a:xfrm>
            <a:off x="726608" y="1442563"/>
            <a:ext cx="8291264" cy="3271349"/>
          </a:xfrm>
          <a:prstGeom prst="rect">
            <a:avLst/>
          </a:prstGeom>
        </p:spPr>
        <p:txBody>
          <a:bodyPr>
            <a:normAutofit lnSpcReduction="10000"/>
          </a:bodyPr>
          <a:lstStyle>
            <a:lvl1pPr marL="0" indent="0" algn="l" defTabSz="457200" rtl="0" eaLnBrk="1" latinLnBrk="0" hangingPunct="1">
              <a:spcBef>
                <a:spcPct val="20000"/>
              </a:spcBef>
              <a:buFont typeface="Arial"/>
              <a:buNone/>
              <a:defRPr sz="3200" kern="1200">
                <a:solidFill>
                  <a:srgbClr val="DC5A2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solidFill>
                  <a:srgbClr val="7030A0"/>
                </a:solidFill>
              </a:rPr>
              <a:t>Quelques pistes…</a:t>
            </a:r>
          </a:p>
          <a:p>
            <a:pPr marL="457200" indent="-457200">
              <a:buFont typeface="Arial" panose="020B0604020202020204" pitchFamily="34" charset="0"/>
              <a:buChar char="•"/>
            </a:pPr>
            <a:r>
              <a:rPr lang="fr-FR" dirty="0" smtClean="0">
                <a:solidFill>
                  <a:schemeClr val="tx1"/>
                </a:solidFill>
              </a:rPr>
              <a:t>Structurer des services d’appui à la pédagogie</a:t>
            </a:r>
          </a:p>
          <a:p>
            <a:pPr marL="457200" indent="-457200">
              <a:buFont typeface="Arial" panose="020B0604020202020204" pitchFamily="34" charset="0"/>
              <a:buChar char="•"/>
            </a:pPr>
            <a:r>
              <a:rPr lang="fr-FR" dirty="0" smtClean="0">
                <a:solidFill>
                  <a:schemeClr val="tx1"/>
                </a:solidFill>
              </a:rPr>
              <a:t>Créer des appels à projet pour la transformation pédagogique</a:t>
            </a:r>
          </a:p>
          <a:p>
            <a:pPr marL="457200" indent="-457200">
              <a:buFont typeface="Arial" panose="020B0604020202020204" pitchFamily="34" charset="0"/>
              <a:buChar char="•"/>
            </a:pPr>
            <a:r>
              <a:rPr lang="fr-FR" dirty="0" smtClean="0">
                <a:solidFill>
                  <a:schemeClr val="tx1"/>
                </a:solidFill>
              </a:rPr>
              <a:t>Mettre en valeur les initiatives pour soutenir les pionniers</a:t>
            </a:r>
          </a:p>
          <a:p>
            <a:endParaRPr lang="fr-FR" dirty="0" smtClean="0"/>
          </a:p>
          <a:p>
            <a:endParaRPr lang="fr-FR" dirty="0"/>
          </a:p>
        </p:txBody>
      </p:sp>
      <p:sp>
        <p:nvSpPr>
          <p:cNvPr id="7" name="Title 1"/>
          <p:cNvSpPr txBox="1">
            <a:spLocks/>
          </p:cNvSpPr>
          <p:nvPr/>
        </p:nvSpPr>
        <p:spPr>
          <a:xfrm>
            <a:off x="726609" y="0"/>
            <a:ext cx="6928834" cy="97944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Former les </a:t>
            </a:r>
            <a:r>
              <a:rPr lang="en-GB" sz="3200" b="1" dirty="0" err="1" smtClean="0">
                <a:solidFill>
                  <a:srgbClr val="572314"/>
                </a:solidFill>
                <a:latin typeface="+mn-lt"/>
              </a:rPr>
              <a:t>enseignants</a:t>
            </a:r>
            <a:r>
              <a:rPr lang="en-GB" sz="3200" b="1" dirty="0" smtClean="0">
                <a:solidFill>
                  <a:srgbClr val="572314"/>
                </a:solidFill>
                <a:latin typeface="+mn-lt"/>
              </a:rPr>
              <a:t>, les </a:t>
            </a:r>
            <a:r>
              <a:rPr lang="en-GB" sz="3200" b="1" dirty="0" err="1" smtClean="0">
                <a:solidFill>
                  <a:srgbClr val="572314"/>
                </a:solidFill>
                <a:latin typeface="+mn-lt"/>
              </a:rPr>
              <a:t>environner</a:t>
            </a:r>
            <a:r>
              <a:rPr lang="en-GB" sz="3200" b="1" dirty="0" smtClean="0">
                <a:solidFill>
                  <a:srgbClr val="572314"/>
                </a:solidFill>
                <a:latin typeface="+mn-lt"/>
              </a:rPr>
              <a:t>, les </a:t>
            </a:r>
            <a:r>
              <a:rPr lang="en-GB" sz="3200" b="1" dirty="0" err="1" smtClean="0">
                <a:solidFill>
                  <a:srgbClr val="572314"/>
                </a:solidFill>
                <a:latin typeface="+mn-lt"/>
              </a:rPr>
              <a:t>accompagner</a:t>
            </a:r>
            <a:endParaRPr lang="en-GB" sz="3200" b="1" dirty="0">
              <a:solidFill>
                <a:srgbClr val="572314"/>
              </a:solidFill>
              <a:latin typeface="+mn-lt"/>
            </a:endParaRPr>
          </a:p>
        </p:txBody>
      </p:sp>
    </p:spTree>
    <p:extLst>
      <p:ext uri="{BB962C8B-B14F-4D97-AF65-F5344CB8AC3E}">
        <p14:creationId xmlns:p14="http://schemas.microsoft.com/office/powerpoint/2010/main" val="70342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17</a:t>
            </a:fld>
            <a:endParaRPr lang="fr-FR"/>
          </a:p>
        </p:txBody>
      </p:sp>
      <p:pic>
        <p:nvPicPr>
          <p:cNvPr id="9218" name="Picture 2" descr="D:\Mes documents\IMAGES\PRO\Pédagogie\Innovation_péda_métaphore_cray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28" y="194100"/>
            <a:ext cx="6528073" cy="490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58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18</a:t>
            </a:fld>
            <a:endParaRPr lang="fr-FR"/>
          </a:p>
        </p:txBody>
      </p:sp>
      <p:sp>
        <p:nvSpPr>
          <p:cNvPr id="6" name="Title 1"/>
          <p:cNvSpPr txBox="1">
            <a:spLocks/>
          </p:cNvSpPr>
          <p:nvPr/>
        </p:nvSpPr>
        <p:spPr>
          <a:xfrm>
            <a:off x="726608" y="0"/>
            <a:ext cx="7755239"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Utiliser les  nouveaux </a:t>
            </a:r>
            <a:r>
              <a:rPr lang="en-GB" sz="3200" b="1" dirty="0" err="1" smtClean="0">
                <a:solidFill>
                  <a:srgbClr val="572314"/>
                </a:solidFill>
                <a:latin typeface="+mn-lt"/>
              </a:rPr>
              <a:t>outils</a:t>
            </a:r>
            <a:r>
              <a:rPr lang="en-GB" sz="3200" b="1" dirty="0" smtClean="0">
                <a:solidFill>
                  <a:srgbClr val="572314"/>
                </a:solidFill>
                <a:latin typeface="+mn-lt"/>
              </a:rPr>
              <a:t> à bon </a:t>
            </a:r>
            <a:r>
              <a:rPr lang="en-GB" sz="3200" b="1" dirty="0" err="1" smtClean="0">
                <a:solidFill>
                  <a:srgbClr val="572314"/>
                </a:solidFill>
                <a:latin typeface="+mn-lt"/>
              </a:rPr>
              <a:t>escient</a:t>
            </a:r>
            <a:endParaRPr lang="en-GB" sz="3200" b="1" dirty="0">
              <a:solidFill>
                <a:srgbClr val="572314"/>
              </a:solidFill>
              <a:latin typeface="+mn-lt"/>
            </a:endParaRPr>
          </a:p>
        </p:txBody>
      </p:sp>
      <p:sp>
        <p:nvSpPr>
          <p:cNvPr id="7" name="Espace réservé du contenu 2"/>
          <p:cNvSpPr txBox="1">
            <a:spLocks/>
          </p:cNvSpPr>
          <p:nvPr/>
        </p:nvSpPr>
        <p:spPr>
          <a:xfrm>
            <a:off x="726608" y="1491830"/>
            <a:ext cx="8291264" cy="3490062"/>
          </a:xfrm>
          <a:prstGeom prst="rect">
            <a:avLst/>
          </a:prstGeom>
        </p:spPr>
        <p:txBody>
          <a:bodyPr>
            <a:normAutofit fontScale="92500" lnSpcReduction="20000"/>
          </a:bodyPr>
          <a:lstStyle>
            <a:lvl1pPr marL="0" indent="0" algn="l" defTabSz="457200" rtl="0" eaLnBrk="1" latinLnBrk="0" hangingPunct="1">
              <a:spcBef>
                <a:spcPct val="20000"/>
              </a:spcBef>
              <a:buFont typeface="Arial"/>
              <a:buNone/>
              <a:defRPr sz="3200" kern="1200">
                <a:solidFill>
                  <a:srgbClr val="DC5A2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solidFill>
                  <a:srgbClr val="7030A0"/>
                </a:solidFill>
              </a:rPr>
              <a:t>- Créer des ressources numériques… oui, mais </a:t>
            </a:r>
            <a:r>
              <a:rPr lang="fr-FR" dirty="0">
                <a:solidFill>
                  <a:schemeClr val="tx1"/>
                </a:solidFill>
              </a:rPr>
              <a:t>q</a:t>
            </a:r>
            <a:r>
              <a:rPr lang="fr-FR" dirty="0" smtClean="0">
                <a:solidFill>
                  <a:schemeClr val="tx1"/>
                </a:solidFill>
              </a:rPr>
              <a:t>uelle scénarisation?</a:t>
            </a:r>
          </a:p>
          <a:p>
            <a:r>
              <a:rPr lang="fr-FR" dirty="0">
                <a:solidFill>
                  <a:schemeClr val="tx1"/>
                </a:solidFill>
              </a:rPr>
              <a:t>E</a:t>
            </a:r>
            <a:r>
              <a:rPr lang="fr-FR" dirty="0" smtClean="0">
                <a:solidFill>
                  <a:schemeClr val="tx1"/>
                </a:solidFill>
              </a:rPr>
              <a:t>t de bons supports n’existent-ils pas déjà?</a:t>
            </a:r>
          </a:p>
          <a:p>
            <a:r>
              <a:rPr lang="fr-FR" dirty="0" smtClean="0">
                <a:solidFill>
                  <a:srgbClr val="7030A0"/>
                </a:solidFill>
              </a:rPr>
              <a:t>- Créer </a:t>
            </a:r>
            <a:r>
              <a:rPr lang="fr-FR" dirty="0">
                <a:solidFill>
                  <a:srgbClr val="7030A0"/>
                </a:solidFill>
              </a:rPr>
              <a:t>des </a:t>
            </a:r>
            <a:r>
              <a:rPr lang="fr-FR" dirty="0" smtClean="0">
                <a:solidFill>
                  <a:srgbClr val="7030A0"/>
                </a:solidFill>
              </a:rPr>
              <a:t>MOOC… </a:t>
            </a:r>
            <a:r>
              <a:rPr lang="fr-FR" dirty="0">
                <a:solidFill>
                  <a:srgbClr val="7030A0"/>
                </a:solidFill>
              </a:rPr>
              <a:t>oui, </a:t>
            </a:r>
            <a:r>
              <a:rPr lang="fr-FR" dirty="0" smtClean="0">
                <a:solidFill>
                  <a:srgbClr val="7030A0"/>
                </a:solidFill>
              </a:rPr>
              <a:t>mais </a:t>
            </a:r>
            <a:r>
              <a:rPr lang="fr-FR" dirty="0" smtClean="0">
                <a:solidFill>
                  <a:schemeClr val="tx1"/>
                </a:solidFill>
              </a:rPr>
              <a:t>dans quel but?</a:t>
            </a:r>
          </a:p>
          <a:p>
            <a:r>
              <a:rPr lang="fr-FR" dirty="0" smtClean="0">
                <a:solidFill>
                  <a:srgbClr val="7030A0"/>
                </a:solidFill>
              </a:rPr>
              <a:t>- Passer en classe inversée… oui, mais </a:t>
            </a:r>
            <a:r>
              <a:rPr lang="fr-FR" dirty="0" smtClean="0">
                <a:solidFill>
                  <a:schemeClr val="tx1"/>
                </a:solidFill>
              </a:rPr>
              <a:t>quelle intégration par rapport à l’équipe pédagogique? Quelle explication des attendus aux étudiants?</a:t>
            </a:r>
          </a:p>
          <a:p>
            <a:r>
              <a:rPr lang="fr-FR" dirty="0" smtClean="0">
                <a:solidFill>
                  <a:schemeClr val="tx1"/>
                </a:solidFill>
              </a:rPr>
              <a:t>- …</a:t>
            </a:r>
          </a:p>
          <a:p>
            <a:endParaRPr lang="fr-FR" dirty="0">
              <a:solidFill>
                <a:schemeClr val="tx1"/>
              </a:solidFill>
            </a:endParaRPr>
          </a:p>
          <a:p>
            <a:endParaRPr lang="fr-FR" dirty="0" smtClean="0">
              <a:solidFill>
                <a:schemeClr val="tx1"/>
              </a:solidFill>
            </a:endParaRPr>
          </a:p>
        </p:txBody>
      </p:sp>
    </p:spTree>
    <p:extLst>
      <p:ext uri="{BB962C8B-B14F-4D97-AF65-F5344CB8AC3E}">
        <p14:creationId xmlns:p14="http://schemas.microsoft.com/office/powerpoint/2010/main" val="35379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19</a:t>
            </a:fld>
            <a:endParaRPr lang="fr-FR"/>
          </a:p>
        </p:txBody>
      </p:sp>
      <p:pic>
        <p:nvPicPr>
          <p:cNvPr id="10242" name="Picture 2" descr="D:\Mes documents\IMAGES\PRO\Pédagogie\Nouvelles_techno_Aspirate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69" y="189186"/>
            <a:ext cx="9361214" cy="526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0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smtClean="0">
                <a:solidFill>
                  <a:prstClr val="black">
                    <a:lumMod val="75000"/>
                    <a:lumOff val="25000"/>
                  </a:prstClr>
                </a:solidFill>
              </a:rPr>
              <a:t>INNOVER EN PEDAGOGIE: POURQUOI ET A QUELLES CONDITIONS?</a:t>
            </a:r>
          </a:p>
          <a:p>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a:t>
            </a:fld>
            <a:endParaRPr lang="fr-FR"/>
          </a:p>
        </p:txBody>
      </p:sp>
      <p:sp>
        <p:nvSpPr>
          <p:cNvPr id="6" name="Title 1"/>
          <p:cNvSpPr txBox="1">
            <a:spLocks/>
          </p:cNvSpPr>
          <p:nvPr/>
        </p:nvSpPr>
        <p:spPr>
          <a:xfrm>
            <a:off x="599099" y="0"/>
            <a:ext cx="8718327"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err="1" smtClean="0">
                <a:solidFill>
                  <a:srgbClr val="572314"/>
                </a:solidFill>
                <a:latin typeface="+mn-lt"/>
              </a:rPr>
              <a:t>Pourquoi</a:t>
            </a:r>
            <a:r>
              <a:rPr lang="en-GB" sz="3200" b="1" dirty="0" smtClean="0">
                <a:solidFill>
                  <a:srgbClr val="572314"/>
                </a:solidFill>
                <a:latin typeface="+mn-lt"/>
              </a:rPr>
              <a:t> </a:t>
            </a:r>
            <a:r>
              <a:rPr lang="en-GB" sz="3200" b="1" dirty="0" err="1" smtClean="0">
                <a:solidFill>
                  <a:srgbClr val="572314"/>
                </a:solidFill>
                <a:latin typeface="+mn-lt"/>
              </a:rPr>
              <a:t>innover</a:t>
            </a:r>
            <a:r>
              <a:rPr lang="en-GB" sz="3200" b="1" dirty="0" smtClean="0">
                <a:solidFill>
                  <a:srgbClr val="572314"/>
                </a:solidFill>
                <a:latin typeface="+mn-lt"/>
              </a:rPr>
              <a:t> </a:t>
            </a:r>
            <a:r>
              <a:rPr lang="en-GB" sz="3200" b="1" dirty="0" err="1" smtClean="0">
                <a:solidFill>
                  <a:srgbClr val="572314"/>
                </a:solidFill>
                <a:latin typeface="+mn-lt"/>
              </a:rPr>
              <a:t>dans</a:t>
            </a:r>
            <a:r>
              <a:rPr lang="en-GB" sz="3200" b="1" dirty="0" smtClean="0">
                <a:solidFill>
                  <a:srgbClr val="572314"/>
                </a:solidFill>
                <a:latin typeface="+mn-lt"/>
              </a:rPr>
              <a:t> </a:t>
            </a:r>
            <a:r>
              <a:rPr lang="en-GB" sz="3200" b="1" dirty="0" err="1" smtClean="0">
                <a:solidFill>
                  <a:srgbClr val="572314"/>
                </a:solidFill>
                <a:latin typeface="+mn-lt"/>
              </a:rPr>
              <a:t>l’enseignement</a:t>
            </a:r>
            <a:r>
              <a:rPr lang="en-GB" sz="3200" b="1" dirty="0" smtClean="0">
                <a:solidFill>
                  <a:srgbClr val="572314"/>
                </a:solidFill>
                <a:latin typeface="+mn-lt"/>
              </a:rPr>
              <a:t> </a:t>
            </a:r>
            <a:r>
              <a:rPr lang="en-GB" sz="3200" b="1" dirty="0" err="1" smtClean="0">
                <a:solidFill>
                  <a:srgbClr val="572314"/>
                </a:solidFill>
                <a:latin typeface="+mn-lt"/>
              </a:rPr>
              <a:t>supérieur</a:t>
            </a:r>
            <a:r>
              <a:rPr lang="en-GB" sz="3200" b="1" dirty="0" smtClean="0">
                <a:solidFill>
                  <a:srgbClr val="572314"/>
                </a:solidFill>
                <a:latin typeface="+mn-lt"/>
              </a:rPr>
              <a:t>?</a:t>
            </a:r>
            <a:endParaRPr lang="en-GB" sz="3200" b="1" dirty="0">
              <a:solidFill>
                <a:srgbClr val="572314"/>
              </a:solidFill>
              <a:latin typeface="+mn-lt"/>
            </a:endParaRPr>
          </a:p>
        </p:txBody>
      </p:sp>
      <p:sp>
        <p:nvSpPr>
          <p:cNvPr id="7" name="Espace réservé du contenu 2"/>
          <p:cNvSpPr txBox="1">
            <a:spLocks/>
          </p:cNvSpPr>
          <p:nvPr/>
        </p:nvSpPr>
        <p:spPr>
          <a:xfrm>
            <a:off x="726608" y="701561"/>
            <a:ext cx="8291264" cy="5069160"/>
          </a:xfrm>
          <a:prstGeom prst="rect">
            <a:avLst/>
          </a:prstGeom>
        </p:spPr>
        <p:txBody>
          <a:bodyPr>
            <a:normAutofit fontScale="92500"/>
          </a:bodyPr>
          <a:lstStyle>
            <a:lvl1pPr marL="0" indent="0" algn="l" defTabSz="457200" rtl="0" eaLnBrk="1" latinLnBrk="0" hangingPunct="1">
              <a:spcBef>
                <a:spcPct val="20000"/>
              </a:spcBef>
              <a:buFont typeface="Arial"/>
              <a:buNone/>
              <a:defRPr sz="3200" kern="1200">
                <a:solidFill>
                  <a:srgbClr val="DC5A2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solidFill>
                  <a:srgbClr val="7030A0"/>
                </a:solidFill>
              </a:rPr>
              <a:t>Quelques pistes…</a:t>
            </a:r>
          </a:p>
          <a:p>
            <a:pPr marL="457200" indent="-457200">
              <a:buFont typeface="Arial" panose="020B0604020202020204" pitchFamily="34" charset="0"/>
              <a:buChar char="•"/>
            </a:pPr>
            <a:r>
              <a:rPr lang="fr-FR" dirty="0">
                <a:solidFill>
                  <a:schemeClr val="tx1"/>
                </a:solidFill>
              </a:rPr>
              <a:t>Donner du sens aux apprentissages</a:t>
            </a:r>
          </a:p>
          <a:p>
            <a:pPr marL="457200" indent="-457200">
              <a:buFont typeface="Arial" panose="020B0604020202020204" pitchFamily="34" charset="0"/>
              <a:buChar char="•"/>
            </a:pPr>
            <a:r>
              <a:rPr lang="fr-FR" dirty="0">
                <a:solidFill>
                  <a:schemeClr val="tx1"/>
                </a:solidFill>
              </a:rPr>
              <a:t>Favoriser des apprentissages </a:t>
            </a:r>
            <a:r>
              <a:rPr lang="fr-FR" dirty="0" smtClean="0">
                <a:solidFill>
                  <a:schemeClr val="tx1"/>
                </a:solidFill>
              </a:rPr>
              <a:t>durables</a:t>
            </a:r>
          </a:p>
          <a:p>
            <a:pPr marL="457200" indent="-457200">
              <a:buFont typeface="Arial" panose="020B0604020202020204" pitchFamily="34" charset="0"/>
              <a:buChar char="•"/>
            </a:pPr>
            <a:r>
              <a:rPr lang="fr-FR" dirty="0">
                <a:solidFill>
                  <a:schemeClr val="tx1"/>
                </a:solidFill>
              </a:rPr>
              <a:t>Préparer les étudiants au monde professionnel</a:t>
            </a:r>
          </a:p>
          <a:p>
            <a:pPr marL="457200" indent="-457200">
              <a:buFont typeface="Arial" panose="020B0604020202020204" pitchFamily="34" charset="0"/>
              <a:buChar char="•"/>
            </a:pPr>
            <a:r>
              <a:rPr lang="fr-FR" dirty="0">
                <a:solidFill>
                  <a:schemeClr val="tx1"/>
                </a:solidFill>
              </a:rPr>
              <a:t>Amener les étudiants à être </a:t>
            </a:r>
            <a:r>
              <a:rPr lang="fr-FR" dirty="0" smtClean="0">
                <a:solidFill>
                  <a:schemeClr val="tx1"/>
                </a:solidFill>
              </a:rPr>
              <a:t>autonomes</a:t>
            </a:r>
          </a:p>
          <a:p>
            <a:pPr marL="457200" indent="-457200">
              <a:buFont typeface="Arial" panose="020B0604020202020204" pitchFamily="34" charset="0"/>
              <a:buChar char="•"/>
            </a:pPr>
            <a:r>
              <a:rPr lang="fr-FR" dirty="0">
                <a:solidFill>
                  <a:schemeClr val="tx1"/>
                </a:solidFill>
              </a:rPr>
              <a:t>Amener les étudiants à collaborer plutôt qu’à être en </a:t>
            </a:r>
            <a:r>
              <a:rPr lang="fr-FR" dirty="0" smtClean="0">
                <a:solidFill>
                  <a:schemeClr val="tx1"/>
                </a:solidFill>
              </a:rPr>
              <a:t>compétition</a:t>
            </a:r>
            <a:endParaRPr lang="fr-FR" dirty="0">
              <a:solidFill>
                <a:schemeClr val="tx1"/>
              </a:solidFill>
            </a:endParaRPr>
          </a:p>
          <a:p>
            <a:pPr marL="457200" indent="-457200">
              <a:buFont typeface="Arial" panose="020B0604020202020204" pitchFamily="34" charset="0"/>
              <a:buChar char="•"/>
            </a:pPr>
            <a:r>
              <a:rPr lang="fr-FR" dirty="0" smtClean="0">
                <a:solidFill>
                  <a:schemeClr val="tx1"/>
                </a:solidFill>
              </a:rPr>
              <a:t>Enrichir le rôle d’enseignant (-chercheur)</a:t>
            </a:r>
          </a:p>
          <a:p>
            <a:pPr marL="457200" indent="-457200">
              <a:buFont typeface="Arial" panose="020B0604020202020204" pitchFamily="34" charset="0"/>
              <a:buChar char="•"/>
            </a:pPr>
            <a:r>
              <a:rPr lang="fr-FR" dirty="0" smtClean="0">
                <a:solidFill>
                  <a:schemeClr val="tx1"/>
                </a:solidFill>
              </a:rPr>
              <a:t>Pourquoi  </a:t>
            </a:r>
            <a:r>
              <a:rPr lang="fr-FR" dirty="0">
                <a:solidFill>
                  <a:schemeClr val="tx1"/>
                </a:solidFill>
              </a:rPr>
              <a:t>pas</a:t>
            </a:r>
            <a:r>
              <a:rPr lang="fr-FR" dirty="0" smtClean="0">
                <a:solidFill>
                  <a:schemeClr val="tx1"/>
                </a:solidFill>
              </a:rPr>
              <a:t>?</a:t>
            </a:r>
          </a:p>
          <a:p>
            <a:endParaRPr lang="fr-FR" dirty="0" smtClean="0"/>
          </a:p>
          <a:p>
            <a:endParaRPr lang="fr-FR" dirty="0"/>
          </a:p>
        </p:txBody>
      </p:sp>
    </p:spTree>
    <p:extLst>
      <p:ext uri="{BB962C8B-B14F-4D97-AF65-F5344CB8AC3E}">
        <p14:creationId xmlns:p14="http://schemas.microsoft.com/office/powerpoint/2010/main" val="5015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20</a:t>
            </a:fld>
            <a:endParaRPr lang="fr-FR"/>
          </a:p>
        </p:txBody>
      </p:sp>
      <p:pic>
        <p:nvPicPr>
          <p:cNvPr id="3075" name="Picture 3" descr="D:\Mes documents\IMAGES\PRO\Pédagogie\télévoteu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29" y="407932"/>
            <a:ext cx="21431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Mes documents\IMAGES\PRO\Pédagogie\télévoteur4-Vo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5314" y="220718"/>
            <a:ext cx="5687937" cy="426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97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21</a:t>
            </a:fld>
            <a:endParaRPr lang="fr-FR"/>
          </a:p>
        </p:txBody>
      </p:sp>
      <p:pic>
        <p:nvPicPr>
          <p:cNvPr id="12290" name="Picture 2" descr="D:\Mes documents\IMAGES\PRO\Pédagogie\télévoteu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321" y="316435"/>
            <a:ext cx="6349562" cy="453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699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22</a:t>
            </a:fld>
            <a:endParaRPr lang="fr-FR"/>
          </a:p>
        </p:txBody>
      </p:sp>
      <p:sp>
        <p:nvSpPr>
          <p:cNvPr id="6" name="Title 1"/>
          <p:cNvSpPr txBox="1">
            <a:spLocks/>
          </p:cNvSpPr>
          <p:nvPr/>
        </p:nvSpPr>
        <p:spPr>
          <a:xfrm>
            <a:off x="726609" y="0"/>
            <a:ext cx="6760692" cy="97944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Utiliser le </a:t>
            </a:r>
            <a:r>
              <a:rPr lang="en-GB" sz="3200" b="1" dirty="0" err="1" smtClean="0">
                <a:solidFill>
                  <a:srgbClr val="572314"/>
                </a:solidFill>
                <a:latin typeface="+mn-lt"/>
              </a:rPr>
              <a:t>numérique</a:t>
            </a:r>
            <a:r>
              <a:rPr lang="en-GB" sz="3200" b="1" dirty="0" smtClean="0">
                <a:solidFill>
                  <a:srgbClr val="572314"/>
                </a:solidFill>
                <a:latin typeface="+mn-lt"/>
              </a:rPr>
              <a:t> …</a:t>
            </a:r>
            <a:br>
              <a:rPr lang="en-GB" sz="3200" b="1" dirty="0" smtClean="0">
                <a:solidFill>
                  <a:srgbClr val="572314"/>
                </a:solidFill>
                <a:latin typeface="+mn-lt"/>
              </a:rPr>
            </a:br>
            <a:r>
              <a:rPr lang="en-GB" sz="3200" b="1" dirty="0" smtClean="0">
                <a:solidFill>
                  <a:srgbClr val="572314"/>
                </a:solidFill>
                <a:latin typeface="+mn-lt"/>
              </a:rPr>
              <a:t>avec des infrastructures </a:t>
            </a:r>
            <a:r>
              <a:rPr lang="en-GB" sz="3200" b="1" dirty="0" err="1" smtClean="0">
                <a:solidFill>
                  <a:srgbClr val="572314"/>
                </a:solidFill>
                <a:latin typeface="+mn-lt"/>
              </a:rPr>
              <a:t>adaptées</a:t>
            </a:r>
            <a:endParaRPr lang="en-GB" sz="3200" b="1" dirty="0">
              <a:solidFill>
                <a:srgbClr val="572314"/>
              </a:solidFill>
              <a:latin typeface="+mn-lt"/>
            </a:endParaRPr>
          </a:p>
        </p:txBody>
      </p:sp>
      <p:sp>
        <p:nvSpPr>
          <p:cNvPr id="7" name="Espace réservé du contenu 2"/>
          <p:cNvSpPr txBox="1">
            <a:spLocks/>
          </p:cNvSpPr>
          <p:nvPr/>
        </p:nvSpPr>
        <p:spPr>
          <a:xfrm>
            <a:off x="726608" y="1759852"/>
            <a:ext cx="8291264" cy="3490062"/>
          </a:xfrm>
          <a:prstGeom prst="rect">
            <a:avLst/>
          </a:prstGeom>
        </p:spPr>
        <p:txBody>
          <a:bodyPr>
            <a:normAutofit/>
          </a:bodyPr>
          <a:lstStyle>
            <a:lvl1pPr marL="0" indent="0" algn="l" defTabSz="457200" rtl="0" eaLnBrk="1" latinLnBrk="0" hangingPunct="1">
              <a:spcBef>
                <a:spcPct val="20000"/>
              </a:spcBef>
              <a:buFont typeface="Arial"/>
              <a:buNone/>
              <a:defRPr sz="3200" kern="1200">
                <a:solidFill>
                  <a:srgbClr val="DC5A2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solidFill>
                  <a:srgbClr val="7030A0"/>
                </a:solidFill>
              </a:rPr>
              <a:t>Des plateformes pédagogiques, oui, mais…</a:t>
            </a:r>
          </a:p>
          <a:p>
            <a:pPr marL="457200" indent="-457200">
              <a:buFont typeface="Arial" panose="020B0604020202020204" pitchFamily="34" charset="0"/>
              <a:buChar char="•"/>
            </a:pPr>
            <a:r>
              <a:rPr lang="fr-FR" dirty="0" smtClean="0">
                <a:solidFill>
                  <a:schemeClr val="tx1"/>
                </a:solidFill>
              </a:rPr>
              <a:t>multifonctionnelles,</a:t>
            </a:r>
          </a:p>
          <a:p>
            <a:pPr marL="457200" indent="-457200">
              <a:buFont typeface="Arial" panose="020B0604020202020204" pitchFamily="34" charset="0"/>
              <a:buChar char="•"/>
            </a:pPr>
            <a:r>
              <a:rPr lang="fr-FR" dirty="0" smtClean="0">
                <a:solidFill>
                  <a:schemeClr val="tx1"/>
                </a:solidFill>
              </a:rPr>
              <a:t>intégrées dans l’ENT</a:t>
            </a:r>
          </a:p>
          <a:p>
            <a:pPr marL="457200" indent="-457200">
              <a:buFont typeface="Arial" panose="020B0604020202020204" pitchFamily="34" charset="0"/>
              <a:buChar char="•"/>
            </a:pPr>
            <a:r>
              <a:rPr lang="fr-FR" dirty="0" smtClean="0">
                <a:solidFill>
                  <a:schemeClr val="tx1"/>
                </a:solidFill>
              </a:rPr>
              <a:t>adaptées aux nouveaux usages</a:t>
            </a: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p:txBody>
      </p:sp>
      <p:pic>
        <p:nvPicPr>
          <p:cNvPr id="8" name="Picture 2" descr="D:\Mes documents\IMAGES\PRO\Pédagogie\internet_panne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300" y="886825"/>
            <a:ext cx="1656700" cy="8656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114801" y="3968021"/>
            <a:ext cx="8529185" cy="2889979"/>
            <a:chOff x="386196" y="3989295"/>
            <a:chExt cx="8529185" cy="2889979"/>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780" y="4367771"/>
              <a:ext cx="3156601" cy="231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196" y="3989295"/>
              <a:ext cx="5206673" cy="288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6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23</a:t>
            </a:fld>
            <a:endParaRPr lang="fr-FR"/>
          </a:p>
        </p:txBody>
      </p:sp>
      <p:sp>
        <p:nvSpPr>
          <p:cNvPr id="6" name="Title 1"/>
          <p:cNvSpPr txBox="1">
            <a:spLocks/>
          </p:cNvSpPr>
          <p:nvPr/>
        </p:nvSpPr>
        <p:spPr>
          <a:xfrm>
            <a:off x="726609" y="0"/>
            <a:ext cx="6760692" cy="97944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Utiliser le </a:t>
            </a:r>
            <a:r>
              <a:rPr lang="en-GB" sz="3200" b="1" dirty="0" err="1" smtClean="0">
                <a:solidFill>
                  <a:srgbClr val="572314"/>
                </a:solidFill>
                <a:latin typeface="+mn-lt"/>
              </a:rPr>
              <a:t>numérique</a:t>
            </a:r>
            <a:r>
              <a:rPr lang="en-GB" sz="3200" b="1" dirty="0" smtClean="0">
                <a:solidFill>
                  <a:srgbClr val="572314"/>
                </a:solidFill>
                <a:latin typeface="+mn-lt"/>
              </a:rPr>
              <a:t> …</a:t>
            </a:r>
            <a:br>
              <a:rPr lang="en-GB" sz="3200" b="1" dirty="0" smtClean="0">
                <a:solidFill>
                  <a:srgbClr val="572314"/>
                </a:solidFill>
                <a:latin typeface="+mn-lt"/>
              </a:rPr>
            </a:br>
            <a:r>
              <a:rPr lang="en-GB" sz="3200" b="1" dirty="0" smtClean="0">
                <a:solidFill>
                  <a:srgbClr val="572314"/>
                </a:solidFill>
                <a:latin typeface="+mn-lt"/>
              </a:rPr>
              <a:t>avec des infrastructures </a:t>
            </a:r>
            <a:r>
              <a:rPr lang="en-GB" sz="3200" b="1" dirty="0" err="1" smtClean="0">
                <a:solidFill>
                  <a:srgbClr val="572314"/>
                </a:solidFill>
                <a:latin typeface="+mn-lt"/>
              </a:rPr>
              <a:t>adaptées</a:t>
            </a:r>
            <a:endParaRPr lang="en-GB" sz="3200" b="1" dirty="0">
              <a:solidFill>
                <a:srgbClr val="572314"/>
              </a:solidFill>
              <a:latin typeface="+mn-lt"/>
            </a:endParaRPr>
          </a:p>
        </p:txBody>
      </p:sp>
      <p:sp>
        <p:nvSpPr>
          <p:cNvPr id="7" name="Espace réservé du contenu 2"/>
          <p:cNvSpPr txBox="1">
            <a:spLocks/>
          </p:cNvSpPr>
          <p:nvPr/>
        </p:nvSpPr>
        <p:spPr>
          <a:xfrm>
            <a:off x="726608" y="1759852"/>
            <a:ext cx="8291264" cy="3490062"/>
          </a:xfrm>
          <a:prstGeom prst="rect">
            <a:avLst/>
          </a:prstGeom>
        </p:spPr>
        <p:txBody>
          <a:bodyPr>
            <a:normAutofit/>
          </a:bodyPr>
          <a:lstStyle>
            <a:lvl1pPr marL="0" indent="0" algn="l" defTabSz="457200" rtl="0" eaLnBrk="1" latinLnBrk="0" hangingPunct="1">
              <a:spcBef>
                <a:spcPct val="20000"/>
              </a:spcBef>
              <a:buFont typeface="Arial"/>
              <a:buNone/>
              <a:defRPr sz="3200" kern="1200">
                <a:solidFill>
                  <a:srgbClr val="DC5A2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solidFill>
                  <a:srgbClr val="7030A0"/>
                </a:solidFill>
              </a:rPr>
              <a:t>Des plateformes pédagogiques, oui, mais…</a:t>
            </a:r>
          </a:p>
          <a:p>
            <a:pPr marL="457200" indent="-457200">
              <a:buFont typeface="Arial" panose="020B0604020202020204" pitchFamily="34" charset="0"/>
              <a:buChar char="•"/>
            </a:pPr>
            <a:r>
              <a:rPr lang="fr-FR" dirty="0" smtClean="0">
                <a:solidFill>
                  <a:schemeClr val="tx1"/>
                </a:solidFill>
              </a:rPr>
              <a:t>multifonctionnelles,</a:t>
            </a:r>
          </a:p>
          <a:p>
            <a:pPr marL="457200" indent="-457200">
              <a:buFont typeface="Arial" panose="020B0604020202020204" pitchFamily="34" charset="0"/>
              <a:buChar char="•"/>
            </a:pPr>
            <a:r>
              <a:rPr lang="fr-FR" dirty="0" smtClean="0">
                <a:solidFill>
                  <a:schemeClr val="tx1"/>
                </a:solidFill>
              </a:rPr>
              <a:t>intégrées dans l’ENT</a:t>
            </a:r>
          </a:p>
          <a:p>
            <a:pPr marL="457200" indent="-457200">
              <a:buFont typeface="Arial" panose="020B0604020202020204" pitchFamily="34" charset="0"/>
              <a:buChar char="•"/>
            </a:pPr>
            <a:r>
              <a:rPr lang="fr-FR" dirty="0" smtClean="0">
                <a:solidFill>
                  <a:schemeClr val="tx1"/>
                </a:solidFill>
              </a:rPr>
              <a:t>adaptées aux nouveaux usages</a:t>
            </a:r>
          </a:p>
          <a:p>
            <a:pPr marL="457200" indent="-457200">
              <a:buFont typeface="Arial" panose="020B0604020202020204" pitchFamily="34" charset="0"/>
              <a:buChar char="•"/>
            </a:pPr>
            <a:r>
              <a:rPr lang="fr-FR" dirty="0" smtClean="0">
                <a:solidFill>
                  <a:schemeClr val="tx1"/>
                </a:solidFill>
              </a:rPr>
              <a:t>avec le wifi qui tient la charge!</a:t>
            </a:r>
          </a:p>
          <a:p>
            <a:endParaRPr lang="fr-FR" dirty="0" smtClean="0">
              <a:solidFill>
                <a:schemeClr val="tx1"/>
              </a:solidFill>
            </a:endParaRPr>
          </a:p>
          <a:p>
            <a:endParaRPr lang="fr-FR" dirty="0">
              <a:solidFill>
                <a:schemeClr val="tx1"/>
              </a:solidFill>
            </a:endParaRPr>
          </a:p>
          <a:p>
            <a:endParaRPr lang="fr-FR" dirty="0" smtClean="0">
              <a:solidFill>
                <a:schemeClr val="tx1"/>
              </a:solidFill>
            </a:endParaRPr>
          </a:p>
        </p:txBody>
      </p:sp>
      <p:pic>
        <p:nvPicPr>
          <p:cNvPr id="8" name="Picture 2" descr="D:\Mes documents\IMAGES\PRO\Pédagogie\internet_panne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300" y="886825"/>
            <a:ext cx="1656700" cy="865626"/>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D:\Mes documents\IMAGES\PRO\Pédagogie\ordinateur_Cub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610" y="2349062"/>
            <a:ext cx="2335390" cy="415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06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24</a:t>
            </a:fld>
            <a:endParaRPr lang="fr-FR"/>
          </a:p>
        </p:txBody>
      </p:sp>
      <p:sp>
        <p:nvSpPr>
          <p:cNvPr id="6" name="Title 1"/>
          <p:cNvSpPr txBox="1">
            <a:spLocks/>
          </p:cNvSpPr>
          <p:nvPr/>
        </p:nvSpPr>
        <p:spPr>
          <a:xfrm>
            <a:off x="726608" y="0"/>
            <a:ext cx="7755239"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Les </a:t>
            </a:r>
            <a:r>
              <a:rPr lang="en-GB" sz="3200" b="1" dirty="0" err="1" smtClean="0">
                <a:solidFill>
                  <a:srgbClr val="572314"/>
                </a:solidFill>
                <a:latin typeface="+mn-lt"/>
              </a:rPr>
              <a:t>espaces</a:t>
            </a:r>
            <a:r>
              <a:rPr lang="en-GB" sz="3200" b="1" dirty="0" smtClean="0">
                <a:solidFill>
                  <a:srgbClr val="572314"/>
                </a:solidFill>
                <a:latin typeface="+mn-lt"/>
              </a:rPr>
              <a:t> </a:t>
            </a:r>
            <a:r>
              <a:rPr lang="en-GB" sz="3200" b="1" dirty="0" err="1" smtClean="0">
                <a:solidFill>
                  <a:srgbClr val="572314"/>
                </a:solidFill>
                <a:latin typeface="+mn-lt"/>
              </a:rPr>
              <a:t>d’apprentissage</a:t>
            </a:r>
            <a:endParaRPr lang="en-GB" sz="3200" b="1" dirty="0">
              <a:solidFill>
                <a:srgbClr val="572314"/>
              </a:solidFill>
              <a:latin typeface="+mn-lt"/>
            </a:endParaRPr>
          </a:p>
        </p:txBody>
      </p:sp>
      <p:pic>
        <p:nvPicPr>
          <p:cNvPr id="16386" name="Picture 2" descr="D:\Mes documents\IMAGES\PRO\Pédagogie\espace7_Lilliad_2tab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53" y="979440"/>
            <a:ext cx="3774529" cy="2830897"/>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D:\Mes documents\IMAGES\PRO\Pédagogie\espa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02" y="1777234"/>
            <a:ext cx="3889375"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41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25</a:t>
            </a:fld>
            <a:endParaRPr lang="fr-FR"/>
          </a:p>
        </p:txBody>
      </p:sp>
      <p:sp>
        <p:nvSpPr>
          <p:cNvPr id="6" name="Title 1"/>
          <p:cNvSpPr txBox="1">
            <a:spLocks/>
          </p:cNvSpPr>
          <p:nvPr/>
        </p:nvSpPr>
        <p:spPr>
          <a:xfrm>
            <a:off x="726608" y="0"/>
            <a:ext cx="7755239"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Les </a:t>
            </a:r>
            <a:r>
              <a:rPr lang="en-GB" sz="3200" b="1" dirty="0" err="1" smtClean="0">
                <a:solidFill>
                  <a:srgbClr val="572314"/>
                </a:solidFill>
                <a:latin typeface="+mn-lt"/>
              </a:rPr>
              <a:t>espaces</a:t>
            </a:r>
            <a:r>
              <a:rPr lang="en-GB" sz="3200" b="1" dirty="0" smtClean="0">
                <a:solidFill>
                  <a:srgbClr val="572314"/>
                </a:solidFill>
                <a:latin typeface="+mn-lt"/>
              </a:rPr>
              <a:t> </a:t>
            </a:r>
            <a:r>
              <a:rPr lang="en-GB" sz="3200" b="1" dirty="0" err="1" smtClean="0">
                <a:solidFill>
                  <a:srgbClr val="572314"/>
                </a:solidFill>
                <a:latin typeface="+mn-lt"/>
              </a:rPr>
              <a:t>d’apprentissage</a:t>
            </a:r>
            <a:endParaRPr lang="en-GB" sz="3200" b="1" dirty="0">
              <a:solidFill>
                <a:srgbClr val="572314"/>
              </a:solidFill>
              <a:latin typeface="+mn-lt"/>
            </a:endParaRPr>
          </a:p>
        </p:txBody>
      </p:sp>
      <p:sp>
        <p:nvSpPr>
          <p:cNvPr id="9" name="ZoneTexte 8"/>
          <p:cNvSpPr txBox="1"/>
          <p:nvPr/>
        </p:nvSpPr>
        <p:spPr>
          <a:xfrm>
            <a:off x="6935125" y="3527602"/>
            <a:ext cx="2030877" cy="276999"/>
          </a:xfrm>
          <a:prstGeom prst="rect">
            <a:avLst/>
          </a:prstGeom>
          <a:noFill/>
        </p:spPr>
        <p:txBody>
          <a:bodyPr wrap="none" rtlCol="0">
            <a:spAutoFit/>
          </a:bodyPr>
          <a:lstStyle/>
          <a:p>
            <a:r>
              <a:rPr lang="fr-FR" sz="1200" dirty="0" smtClean="0"/>
              <a:t>Crédit photo : Didier Paquelin</a:t>
            </a:r>
            <a:endParaRPr lang="fr-FR" sz="1200" dirty="0"/>
          </a:p>
        </p:txBody>
      </p:sp>
      <p:pic>
        <p:nvPicPr>
          <p:cNvPr id="10" name="Espace réservé du contenu 6" descr="IMG_3597.JPG">
            <a:hlinkClick r:id="" action="ppaction://noaction"/>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31593" y="800047"/>
            <a:ext cx="5004903" cy="2727555"/>
          </a:xfrm>
          <a:prstGeom prst="rect">
            <a:avLst/>
          </a:prstGeom>
        </p:spPr>
      </p:pic>
      <p:pic>
        <p:nvPicPr>
          <p:cNvPr id="8" name="Espace réservé du contenu 8" descr="IMG_3591.JPG">
            <a:hlinkClick r:id="" action="ppaction://noaction"/>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8236" y="3424213"/>
            <a:ext cx="4690864" cy="2579795"/>
          </a:xfrm>
          <a:prstGeom prst="rect">
            <a:avLst/>
          </a:prstGeom>
        </p:spPr>
      </p:pic>
    </p:spTree>
    <p:extLst>
      <p:ext uri="{BB962C8B-B14F-4D97-AF65-F5344CB8AC3E}">
        <p14:creationId xmlns:p14="http://schemas.microsoft.com/office/powerpoint/2010/main" val="3492775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26</a:t>
            </a:fld>
            <a:endParaRPr lang="fr-FR"/>
          </a:p>
        </p:txBody>
      </p:sp>
      <p:pic>
        <p:nvPicPr>
          <p:cNvPr id="6" name="Image 5" descr="https://i1.wp.com/visionarymarketing.fr/blog/wp-content/uploads/2017/01/plan-metro.png?resize=768%2C563&amp;ssl=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492" y="425655"/>
            <a:ext cx="6733915" cy="4650827"/>
          </a:xfrm>
          <a:prstGeom prst="rect">
            <a:avLst/>
          </a:prstGeom>
          <a:noFill/>
          <a:ln>
            <a:noFill/>
          </a:ln>
        </p:spPr>
      </p:pic>
    </p:spTree>
    <p:extLst>
      <p:ext uri="{BB962C8B-B14F-4D97-AF65-F5344CB8AC3E}">
        <p14:creationId xmlns:p14="http://schemas.microsoft.com/office/powerpoint/2010/main" val="1521181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27</a:t>
            </a:fld>
            <a:endParaRPr lang="fr-FR"/>
          </a:p>
        </p:txBody>
      </p:sp>
      <p:sp>
        <p:nvSpPr>
          <p:cNvPr id="6" name="Espace réservé du contenu 2"/>
          <p:cNvSpPr txBox="1">
            <a:spLocks/>
          </p:cNvSpPr>
          <p:nvPr/>
        </p:nvSpPr>
        <p:spPr>
          <a:xfrm>
            <a:off x="726608" y="1491830"/>
            <a:ext cx="8291264" cy="3490062"/>
          </a:xfrm>
          <a:prstGeom prst="rect">
            <a:avLst/>
          </a:prstGeom>
        </p:spPr>
        <p:txBody>
          <a:bodyPr>
            <a:normAutofit lnSpcReduction="10000"/>
          </a:bodyPr>
          <a:lstStyle>
            <a:lvl1pPr marL="0" indent="0" algn="l" defTabSz="457200" rtl="0" eaLnBrk="1" latinLnBrk="0" hangingPunct="1">
              <a:spcBef>
                <a:spcPct val="20000"/>
              </a:spcBef>
              <a:buFont typeface="Arial"/>
              <a:buNone/>
              <a:defRPr sz="3200" kern="1200">
                <a:solidFill>
                  <a:srgbClr val="DC5A2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solidFill>
                  <a:srgbClr val="7030A0"/>
                </a:solidFill>
              </a:rPr>
              <a:t>Former les enseignants-chercheurs</a:t>
            </a:r>
          </a:p>
          <a:p>
            <a:r>
              <a:rPr lang="fr-FR" dirty="0" smtClean="0">
                <a:solidFill>
                  <a:srgbClr val="7030A0"/>
                </a:solidFill>
              </a:rPr>
              <a:t>Les </a:t>
            </a:r>
            <a:r>
              <a:rPr lang="fr-FR" dirty="0" err="1" smtClean="0">
                <a:solidFill>
                  <a:srgbClr val="7030A0"/>
                </a:solidFill>
              </a:rPr>
              <a:t>acccompagner</a:t>
            </a:r>
            <a:r>
              <a:rPr lang="fr-FR" dirty="0" smtClean="0">
                <a:solidFill>
                  <a:srgbClr val="7030A0"/>
                </a:solidFill>
              </a:rPr>
              <a:t>, les valoriser</a:t>
            </a:r>
          </a:p>
          <a:p>
            <a:r>
              <a:rPr lang="fr-FR" dirty="0" smtClean="0">
                <a:solidFill>
                  <a:srgbClr val="7030A0"/>
                </a:solidFill>
              </a:rPr>
              <a:t>Varier les modalités d’apprentissage</a:t>
            </a:r>
          </a:p>
          <a:p>
            <a:r>
              <a:rPr lang="fr-FR" dirty="0" smtClean="0">
                <a:solidFill>
                  <a:srgbClr val="7030A0"/>
                </a:solidFill>
              </a:rPr>
              <a:t>Favoriser la constitution d’équipes pédagogiques</a:t>
            </a:r>
          </a:p>
          <a:p>
            <a:r>
              <a:rPr lang="fr-FR" dirty="0" smtClean="0">
                <a:solidFill>
                  <a:srgbClr val="7030A0"/>
                </a:solidFill>
              </a:rPr>
              <a:t>Disposer d’infrastructures numériques adaptées</a:t>
            </a:r>
          </a:p>
          <a:p>
            <a:r>
              <a:rPr lang="fr-FR" dirty="0" smtClean="0">
                <a:solidFill>
                  <a:srgbClr val="7030A0"/>
                </a:solidFill>
              </a:rPr>
              <a:t>Réfléchir aux locaux d’enseignement</a:t>
            </a:r>
            <a:endParaRPr lang="fr-FR" dirty="0" smtClean="0">
              <a:solidFill>
                <a:schemeClr val="tx1"/>
              </a:solidFill>
            </a:endParaRPr>
          </a:p>
          <a:p>
            <a:endParaRPr lang="fr-FR" dirty="0">
              <a:solidFill>
                <a:schemeClr val="tx1"/>
              </a:solidFill>
            </a:endParaRPr>
          </a:p>
          <a:p>
            <a:endParaRPr lang="fr-FR" dirty="0" smtClean="0">
              <a:solidFill>
                <a:schemeClr val="tx1"/>
              </a:solidFill>
            </a:endParaRPr>
          </a:p>
        </p:txBody>
      </p:sp>
      <p:sp>
        <p:nvSpPr>
          <p:cNvPr id="7" name="Title 1"/>
          <p:cNvSpPr txBox="1">
            <a:spLocks/>
          </p:cNvSpPr>
          <p:nvPr/>
        </p:nvSpPr>
        <p:spPr>
          <a:xfrm>
            <a:off x="726608" y="0"/>
            <a:ext cx="7755239"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err="1" smtClean="0">
                <a:solidFill>
                  <a:srgbClr val="572314"/>
                </a:solidFill>
                <a:latin typeface="+mn-lt"/>
              </a:rPr>
              <a:t>En</a:t>
            </a:r>
            <a:r>
              <a:rPr lang="en-GB" sz="3200" b="1" dirty="0" smtClean="0">
                <a:solidFill>
                  <a:srgbClr val="572314"/>
                </a:solidFill>
                <a:latin typeface="+mn-lt"/>
              </a:rPr>
              <a:t> résumé, </a:t>
            </a:r>
            <a:r>
              <a:rPr lang="en-GB" sz="3200" b="1" dirty="0" err="1" smtClean="0">
                <a:solidFill>
                  <a:srgbClr val="572314"/>
                </a:solidFill>
                <a:latin typeface="+mn-lt"/>
              </a:rPr>
              <a:t>il</a:t>
            </a:r>
            <a:r>
              <a:rPr lang="en-GB" sz="3200" b="1" dirty="0" smtClean="0">
                <a:solidFill>
                  <a:srgbClr val="572314"/>
                </a:solidFill>
                <a:latin typeface="+mn-lt"/>
              </a:rPr>
              <a:t> </a:t>
            </a:r>
            <a:r>
              <a:rPr lang="en-GB" sz="3200" b="1" dirty="0" err="1" smtClean="0">
                <a:solidFill>
                  <a:srgbClr val="572314"/>
                </a:solidFill>
                <a:latin typeface="+mn-lt"/>
              </a:rPr>
              <a:t>faut</a:t>
            </a:r>
            <a:r>
              <a:rPr lang="en-GB" sz="3200" b="1" dirty="0" smtClean="0">
                <a:solidFill>
                  <a:srgbClr val="572314"/>
                </a:solidFill>
                <a:latin typeface="+mn-lt"/>
              </a:rPr>
              <a:t>…</a:t>
            </a:r>
            <a:endParaRPr lang="en-GB" sz="3200" b="1" dirty="0">
              <a:solidFill>
                <a:srgbClr val="572314"/>
              </a:solidFill>
              <a:latin typeface="+mn-lt"/>
            </a:endParaRPr>
          </a:p>
        </p:txBody>
      </p:sp>
    </p:spTree>
    <p:extLst>
      <p:ext uri="{BB962C8B-B14F-4D97-AF65-F5344CB8AC3E}">
        <p14:creationId xmlns:p14="http://schemas.microsoft.com/office/powerpoint/2010/main" val="248550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28</a:t>
            </a:fld>
            <a:endParaRPr lang="fr-FR"/>
          </a:p>
        </p:txBody>
      </p:sp>
      <p:pic>
        <p:nvPicPr>
          <p:cNvPr id="4098" name="Picture 2" descr="D:\Mes documents\IMAGES\PRO\Pédagogie\Carrièr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139934"/>
            <a:ext cx="6438900" cy="363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29</a:t>
            </a:fld>
            <a:endParaRPr lang="fr-FR"/>
          </a:p>
        </p:txBody>
      </p:sp>
      <p:pic>
        <p:nvPicPr>
          <p:cNvPr id="8194" name="Picture 2" descr="D:\Mes documents\IMAGES\PRO\Pédagogie\Innovation_accep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85" y="-1"/>
            <a:ext cx="7444617" cy="602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75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p>
          <a:p>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3</a:t>
            </a:fld>
            <a:endParaRPr lang="fr-FR"/>
          </a:p>
        </p:txBody>
      </p:sp>
      <p:pic>
        <p:nvPicPr>
          <p:cNvPr id="6" name="Espace réservé du conten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37" y="197069"/>
            <a:ext cx="6797269" cy="4708525"/>
          </a:xfrm>
          <a:prstGeom prst="rect">
            <a:avLst/>
          </a:prstGeom>
        </p:spPr>
      </p:pic>
    </p:spTree>
    <p:extLst>
      <p:ext uri="{BB962C8B-B14F-4D97-AF65-F5344CB8AC3E}">
        <p14:creationId xmlns:p14="http://schemas.microsoft.com/office/powerpoint/2010/main" val="1598826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smtClean="0">
              <a:solidFill>
                <a:prstClr val="black">
                  <a:lumMod val="75000"/>
                  <a:lumOff val="25000"/>
                </a:prstClr>
              </a:solidFill>
            </a:endParaRPr>
          </a:p>
          <a:p>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30</a:t>
            </a:fld>
            <a:endParaRPr lang="fr-FR"/>
          </a:p>
        </p:txBody>
      </p:sp>
      <p:pic>
        <p:nvPicPr>
          <p:cNvPr id="17410" name="Picture 2" descr="D:\Mes documents\IMAGES\PRO\Pédagogie\questions-enf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616" y="1544637"/>
            <a:ext cx="4572000" cy="37671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26609" y="0"/>
            <a:ext cx="6760692"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err="1" smtClean="0">
                <a:solidFill>
                  <a:srgbClr val="572314"/>
                </a:solidFill>
                <a:latin typeface="+mn-lt"/>
              </a:rPr>
              <a:t>Merci</a:t>
            </a:r>
            <a:r>
              <a:rPr lang="en-GB" sz="3200" b="1" dirty="0" smtClean="0">
                <a:solidFill>
                  <a:srgbClr val="572314"/>
                </a:solidFill>
                <a:latin typeface="+mn-lt"/>
              </a:rPr>
              <a:t> beaucoup de </a:t>
            </a:r>
            <a:r>
              <a:rPr lang="en-GB" sz="3200" b="1" dirty="0" err="1" smtClean="0">
                <a:solidFill>
                  <a:srgbClr val="572314"/>
                </a:solidFill>
                <a:latin typeface="+mn-lt"/>
              </a:rPr>
              <a:t>votre</a:t>
            </a:r>
            <a:r>
              <a:rPr lang="en-GB" sz="3200" b="1" dirty="0" smtClean="0">
                <a:solidFill>
                  <a:srgbClr val="572314"/>
                </a:solidFill>
                <a:latin typeface="+mn-lt"/>
              </a:rPr>
              <a:t> attention</a:t>
            </a:r>
            <a:endParaRPr lang="en-GB" sz="3200" b="1" dirty="0">
              <a:solidFill>
                <a:srgbClr val="572314"/>
              </a:solidFill>
              <a:latin typeface="+mn-lt"/>
            </a:endParaRPr>
          </a:p>
        </p:txBody>
      </p:sp>
    </p:spTree>
    <p:extLst>
      <p:ext uri="{BB962C8B-B14F-4D97-AF65-F5344CB8AC3E}">
        <p14:creationId xmlns:p14="http://schemas.microsoft.com/office/powerpoint/2010/main" val="24229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096"/>
            <a:ext cx="9097680" cy="6041929"/>
          </a:xfrm>
          <a:prstGeom prst="rect">
            <a:avLst/>
          </a:prstGeom>
        </p:spPr>
      </p:pic>
      <p:sp>
        <p:nvSpPr>
          <p:cNvPr id="7" name="ZoneTexte 6"/>
          <p:cNvSpPr txBox="1"/>
          <p:nvPr/>
        </p:nvSpPr>
        <p:spPr>
          <a:xfrm>
            <a:off x="1639614" y="1262274"/>
            <a:ext cx="5236642" cy="4693593"/>
          </a:xfrm>
          <a:prstGeom prst="rect">
            <a:avLst/>
          </a:prstGeom>
          <a:noFill/>
        </p:spPr>
        <p:txBody>
          <a:bodyPr wrap="square" rtlCol="0">
            <a:spAutoFit/>
          </a:bodyPr>
          <a:lstStyle/>
          <a:p>
            <a:r>
              <a:rPr lang="fr-FR" sz="2400" dirty="0" smtClean="0"/>
              <a:t>« L’innovation </a:t>
            </a:r>
            <a:r>
              <a:rPr lang="fr-FR" sz="2400" dirty="0"/>
              <a:t>résulte d’une </a:t>
            </a:r>
            <a:r>
              <a:rPr lang="fr-FR" sz="2400" b="1" dirty="0">
                <a:solidFill>
                  <a:srgbClr val="FF0000"/>
                </a:solidFill>
              </a:rPr>
              <a:t>intention</a:t>
            </a:r>
            <a:r>
              <a:rPr lang="fr-FR" sz="2400" dirty="0"/>
              <a:t> et met en </a:t>
            </a:r>
            <a:r>
              <a:rPr lang="fr-FR" sz="2400" dirty="0" smtClean="0"/>
              <a:t>œuvre </a:t>
            </a:r>
            <a:r>
              <a:rPr lang="fr-FR" sz="2400" dirty="0"/>
              <a:t>une ou des actions visant </a:t>
            </a:r>
            <a:r>
              <a:rPr lang="fr-FR" sz="2400" dirty="0" smtClean="0"/>
              <a:t>à changer </a:t>
            </a:r>
            <a:r>
              <a:rPr lang="fr-FR" sz="2400" dirty="0"/>
              <a:t>ou modifier quelque chose (un état, une situation, une pratique, des méthodes, </a:t>
            </a:r>
            <a:r>
              <a:rPr lang="fr-FR" sz="2400" dirty="0" smtClean="0"/>
              <a:t>un fonctionnement</a:t>
            </a:r>
            <a:r>
              <a:rPr lang="fr-FR" sz="2400" dirty="0"/>
              <a:t>), à partir d’un </a:t>
            </a:r>
            <a:r>
              <a:rPr lang="fr-FR" sz="2400" b="1" dirty="0">
                <a:solidFill>
                  <a:srgbClr val="FF0000"/>
                </a:solidFill>
              </a:rPr>
              <a:t>diagnostic d’insuffisance</a:t>
            </a:r>
            <a:r>
              <a:rPr lang="fr-FR" sz="2400" dirty="0"/>
              <a:t>, </a:t>
            </a:r>
            <a:r>
              <a:rPr lang="fr-FR" sz="2400" b="1" dirty="0">
                <a:solidFill>
                  <a:srgbClr val="FF0000"/>
                </a:solidFill>
              </a:rPr>
              <a:t>d’inadaptation ou d’insatisfaction </a:t>
            </a:r>
            <a:r>
              <a:rPr lang="fr-FR" sz="2400" dirty="0"/>
              <a:t>par</a:t>
            </a:r>
          </a:p>
          <a:p>
            <a:r>
              <a:rPr lang="fr-FR" sz="2400" dirty="0"/>
              <a:t>rapport aux objectifs à atteindre, aux résultats, aux relations de travail</a:t>
            </a:r>
            <a:r>
              <a:rPr lang="fr-FR" sz="2400" dirty="0" smtClean="0"/>
              <a:t>. »</a:t>
            </a:r>
          </a:p>
          <a:p>
            <a:r>
              <a:rPr lang="fr-CA" sz="1000" dirty="0" smtClean="0"/>
              <a:t> </a:t>
            </a:r>
            <a:r>
              <a:rPr lang="fr-FR" sz="1000" dirty="0"/>
              <a:t>Françoise Cros. L’innovation scolaire. Enseignants et Chercheurs – Synthèse et mise en débat – INRP, 2001.</a:t>
            </a:r>
            <a:r>
              <a:rPr lang="fr-CA" sz="2100" b="1" dirty="0"/>
              <a:t/>
            </a:r>
            <a:br>
              <a:rPr lang="fr-CA" sz="2100" b="1" dirty="0"/>
            </a:br>
            <a:r>
              <a:rPr lang="fr-CA" sz="2100" b="1" dirty="0">
                <a:solidFill>
                  <a:schemeClr val="tx1">
                    <a:lumMod val="75000"/>
                    <a:lumOff val="25000"/>
                  </a:schemeClr>
                </a:solidFill>
              </a:rPr>
              <a:t/>
            </a:r>
            <a:br>
              <a:rPr lang="fr-CA" sz="2100" b="1" dirty="0">
                <a:solidFill>
                  <a:schemeClr val="tx1">
                    <a:lumMod val="75000"/>
                    <a:lumOff val="25000"/>
                  </a:schemeClr>
                </a:solidFill>
              </a:rPr>
            </a:br>
            <a:endParaRPr lang="fr-CA" sz="2100" b="1" dirty="0">
              <a:solidFill>
                <a:schemeClr val="tx1">
                  <a:lumMod val="75000"/>
                  <a:lumOff val="25000"/>
                </a:schemeClr>
              </a:solidFill>
            </a:endParaRPr>
          </a:p>
          <a:p>
            <a:endParaRPr lang="fr-CA" sz="2100" dirty="0"/>
          </a:p>
        </p:txBody>
      </p:sp>
      <p:sp>
        <p:nvSpPr>
          <p:cNvPr id="3" name="Espace réservé du pied de page 2"/>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r>
              <a:rPr lang="fr-FR" dirty="0" smtClean="0">
                <a:solidFill>
                  <a:prstClr val="black">
                    <a:lumMod val="75000"/>
                    <a:lumOff val="25000"/>
                  </a:prstClr>
                </a:solidFill>
              </a:rPr>
              <a:t>?</a:t>
            </a:r>
          </a:p>
          <a:p>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4</a:t>
            </a:fld>
            <a:endParaRPr lang="fr-FR"/>
          </a:p>
        </p:txBody>
      </p:sp>
    </p:spTree>
    <p:extLst>
      <p:ext uri="{BB962C8B-B14F-4D97-AF65-F5344CB8AC3E}">
        <p14:creationId xmlns:p14="http://schemas.microsoft.com/office/powerpoint/2010/main" val="3541643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5</a:t>
            </a:fld>
            <a:endParaRPr lang="fr-FR"/>
          </a:p>
        </p:txBody>
      </p:sp>
      <p:pic>
        <p:nvPicPr>
          <p:cNvPr id="13314" name="Picture 2" descr="RÃ©sultat de recherche d'images pour &quot;coÃ»t de l'Ã©chec&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34" y="1"/>
            <a:ext cx="6376876" cy="535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895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dirty="0" smtClean="0">
              <a:solidFill>
                <a:srgbClr val="1B8ED9"/>
              </a:solidFill>
            </a:endParaRPr>
          </a:p>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smtClean="0">
                <a:solidFill>
                  <a:prstClr val="black">
                    <a:lumMod val="75000"/>
                    <a:lumOff val="25000"/>
                  </a:prstClr>
                </a:solidFill>
              </a:rPr>
              <a:t>INNOVER EN PEDAGOGIE: POURQUOI ET A QUELLES CONDITIONS?</a:t>
            </a:r>
          </a:p>
          <a:p>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6</a:t>
            </a:fld>
            <a:endParaRPr lang="fr-FR"/>
          </a:p>
        </p:txBody>
      </p:sp>
      <p:sp>
        <p:nvSpPr>
          <p:cNvPr id="6" name="Title 1"/>
          <p:cNvSpPr txBox="1">
            <a:spLocks/>
          </p:cNvSpPr>
          <p:nvPr/>
        </p:nvSpPr>
        <p:spPr>
          <a:xfrm>
            <a:off x="1887931" y="0"/>
            <a:ext cx="5767511"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Le concept de </a:t>
            </a:r>
            <a:r>
              <a:rPr lang="en-GB" sz="3200" b="1" dirty="0" err="1" smtClean="0">
                <a:solidFill>
                  <a:srgbClr val="572314"/>
                </a:solidFill>
                <a:latin typeface="+mn-lt"/>
              </a:rPr>
              <a:t>génération</a:t>
            </a:r>
            <a:r>
              <a:rPr lang="en-GB" sz="3200" b="1" dirty="0" smtClean="0">
                <a:solidFill>
                  <a:srgbClr val="572314"/>
                </a:solidFill>
                <a:latin typeface="+mn-lt"/>
              </a:rPr>
              <a:t> Z</a:t>
            </a:r>
            <a:endParaRPr lang="en-GB" sz="3200" b="1" dirty="0">
              <a:solidFill>
                <a:srgbClr val="572314"/>
              </a:solidFill>
              <a:latin typeface="+mn-lt"/>
            </a:endParaRPr>
          </a:p>
        </p:txBody>
      </p:sp>
      <p:sp>
        <p:nvSpPr>
          <p:cNvPr id="2" name="ZoneTexte 1"/>
          <p:cNvSpPr txBox="1"/>
          <p:nvPr/>
        </p:nvSpPr>
        <p:spPr>
          <a:xfrm>
            <a:off x="748575" y="979440"/>
            <a:ext cx="8046222" cy="4431983"/>
          </a:xfrm>
          <a:prstGeom prst="rect">
            <a:avLst/>
          </a:prstGeom>
          <a:noFill/>
        </p:spPr>
        <p:txBody>
          <a:bodyPr wrap="square" rtlCol="0">
            <a:spAutoFit/>
          </a:bodyPr>
          <a:lstStyle/>
          <a:p>
            <a:pPr algn="just"/>
            <a:r>
              <a:rPr lang="en-GB" sz="2400" dirty="0">
                <a:solidFill>
                  <a:srgbClr val="FF0000"/>
                </a:solidFill>
              </a:rPr>
              <a:t> Children are more at ease with technology than with the standard tasks of everyday life:</a:t>
            </a:r>
          </a:p>
          <a:p>
            <a:pPr lvl="1" algn="just">
              <a:buFont typeface="Arial" panose="020B0604020202020204" pitchFamily="34" charset="0"/>
              <a:buChar char="•"/>
            </a:pPr>
            <a:r>
              <a:rPr lang="en-GB" sz="2400" dirty="0">
                <a:solidFill>
                  <a:srgbClr val="002060"/>
                </a:solidFill>
              </a:rPr>
              <a:t>&gt; 69% of 2 to 5-year-olds can use a mouse but only 11% can tie their shoelaces</a:t>
            </a:r>
          </a:p>
          <a:p>
            <a:pPr lvl="1" algn="just">
              <a:buFont typeface="Arial" panose="020B0604020202020204" pitchFamily="34" charset="0"/>
              <a:buChar char="•"/>
            </a:pPr>
            <a:r>
              <a:rPr lang="en-GB" sz="2400" dirty="0">
                <a:solidFill>
                  <a:srgbClr val="FF0000"/>
                </a:solidFill>
              </a:rPr>
              <a:t>&gt; 63% know how to switch a computer on and off</a:t>
            </a:r>
          </a:p>
          <a:p>
            <a:pPr lvl="1" algn="just">
              <a:buFont typeface="Arial" panose="020B0604020202020204" pitchFamily="34" charset="0"/>
              <a:buChar char="•"/>
            </a:pPr>
            <a:r>
              <a:rPr lang="en-GB" sz="2400" dirty="0">
                <a:solidFill>
                  <a:srgbClr val="002060"/>
                </a:solidFill>
              </a:rPr>
              <a:t>&gt; 58% know how to play a computer game but cannot swim (20%) or ride a bicycle (52%)</a:t>
            </a:r>
          </a:p>
          <a:p>
            <a:pPr lvl="1" algn="just">
              <a:buFont typeface="Arial" panose="020B0604020202020204" pitchFamily="34" charset="0"/>
              <a:buChar char="•"/>
            </a:pPr>
            <a:r>
              <a:rPr lang="en-GB" sz="2400" dirty="0">
                <a:solidFill>
                  <a:srgbClr val="FF0000"/>
                </a:solidFill>
              </a:rPr>
              <a:t>&gt; 28% of children know how to make a call on a mobile phone</a:t>
            </a:r>
          </a:p>
          <a:p>
            <a:pPr lvl="1" algn="just">
              <a:buFont typeface="Arial" panose="020B0604020202020204" pitchFamily="34" charset="0"/>
              <a:buChar char="•"/>
            </a:pPr>
            <a:r>
              <a:rPr lang="en-GB" sz="2400" dirty="0">
                <a:solidFill>
                  <a:srgbClr val="002060"/>
                </a:solidFill>
              </a:rPr>
              <a:t>&gt; 25% can open a web browser</a:t>
            </a:r>
          </a:p>
          <a:p>
            <a:pPr lvl="1" algn="just">
              <a:buFont typeface="Arial" panose="020B0604020202020204" pitchFamily="34" charset="0"/>
              <a:buChar char="•"/>
            </a:pPr>
            <a:r>
              <a:rPr lang="en-GB" sz="2400" dirty="0">
                <a:solidFill>
                  <a:srgbClr val="FF0000"/>
                </a:solidFill>
              </a:rPr>
              <a:t>&gt; 16% can navigate between webpages </a:t>
            </a:r>
          </a:p>
          <a:p>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373" y="4154144"/>
            <a:ext cx="1883629" cy="188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a:spLocks noGrp="1"/>
          </p:cNvSpPr>
          <p:nvPr>
            <p:ph type="title"/>
          </p:nvPr>
        </p:nvSpPr>
        <p:spPr>
          <a:xfrm>
            <a:off x="299545" y="5441452"/>
            <a:ext cx="8363244" cy="864096"/>
          </a:xfrm>
        </p:spPr>
        <p:txBody>
          <a:bodyPr>
            <a:normAutofit/>
          </a:bodyPr>
          <a:lstStyle/>
          <a:p>
            <a:pPr algn="ctr"/>
            <a:r>
              <a:rPr lang="en-GB" sz="1200" i="1" dirty="0" smtClean="0">
                <a:effectLst/>
              </a:rPr>
              <a:t>Study </a:t>
            </a:r>
            <a:r>
              <a:rPr lang="en-GB" sz="1200" i="1" dirty="0">
                <a:effectLst/>
              </a:rPr>
              <a:t>by AVG </a:t>
            </a:r>
            <a:r>
              <a:rPr lang="en-GB" sz="1200" i="1" dirty="0" smtClean="0">
                <a:effectLst/>
              </a:rPr>
              <a:t>(security software  company)</a:t>
            </a:r>
            <a:br>
              <a:rPr lang="en-GB" sz="1200" i="1" dirty="0" smtClean="0">
                <a:effectLst/>
              </a:rPr>
            </a:br>
            <a:r>
              <a:rPr lang="en-GB" sz="1200" i="1" dirty="0" smtClean="0">
                <a:effectLst/>
              </a:rPr>
              <a:t>in </a:t>
            </a:r>
            <a:r>
              <a:rPr lang="en-GB" sz="1200" i="1" dirty="0">
                <a:effectLst/>
              </a:rPr>
              <a:t>some 2200 mothers with children aged 2 to 5 years in </a:t>
            </a:r>
            <a:r>
              <a:rPr lang="en-GB" sz="1200" i="1" dirty="0"/>
              <a:t>2011</a:t>
            </a:r>
            <a:r>
              <a:rPr lang="fr-FR" sz="1200" dirty="0"/>
              <a:t/>
            </a:r>
            <a:br>
              <a:rPr lang="fr-FR" sz="1200" dirty="0"/>
            </a:br>
            <a:endParaRPr lang="fr-FR" sz="1200" dirty="0"/>
          </a:p>
        </p:txBody>
      </p:sp>
    </p:spTree>
    <p:extLst>
      <p:ext uri="{BB962C8B-B14F-4D97-AF65-F5344CB8AC3E}">
        <p14:creationId xmlns:p14="http://schemas.microsoft.com/office/powerpoint/2010/main" val="70510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513501" y="7883"/>
            <a:ext cx="5469643" cy="5469643"/>
          </a:xfrm>
          <a:prstGeom prst="rect">
            <a:avLst/>
          </a:prstGeom>
        </p:spPr>
      </p:pic>
      <p:sp>
        <p:nvSpPr>
          <p:cNvPr id="3" name="Espace réservé du pied de page 2"/>
          <p:cNvSpPr>
            <a:spLocks noGrp="1"/>
          </p:cNvSpPr>
          <p:nvPr>
            <p:ph type="ftr" sz="quarter" idx="11"/>
          </p:nvPr>
        </p:nvSpPr>
        <p:spPr/>
        <p:txBody>
          <a:bodyPr/>
          <a:lstStyle/>
          <a:p>
            <a:endParaRPr lang="fr-FR" smtClean="0">
              <a:solidFill>
                <a:srgbClr val="1B8ED9"/>
              </a:solidFill>
            </a:endParaRPr>
          </a:p>
          <a:p>
            <a:pPr>
              <a:lnSpc>
                <a:spcPts val="1330"/>
              </a:lnSpc>
            </a:pPr>
            <a:r>
              <a:rPr lang="fr-FR" b="1" smtClean="0">
                <a:solidFill>
                  <a:srgbClr val="DC5A20"/>
                </a:solidFill>
              </a:rPr>
              <a:t>DGESIP</a:t>
            </a:r>
            <a:r>
              <a:rPr lang="fr-FR" smtClean="0">
                <a:solidFill>
                  <a:srgbClr val="1B8ED9"/>
                </a:solidFill>
              </a:rPr>
              <a:t/>
            </a:r>
            <a:br>
              <a:rPr lang="fr-FR" smtClean="0">
                <a:solidFill>
                  <a:srgbClr val="1B8ED9"/>
                </a:solidFill>
              </a:rPr>
            </a:br>
            <a:r>
              <a:rPr lang="fr-FR" smtClean="0">
                <a:solidFill>
                  <a:prstClr val="black">
                    <a:lumMod val="75000"/>
                    <a:lumOff val="25000"/>
                  </a:prstClr>
                </a:solidFill>
              </a:rPr>
              <a:t>TITRE DE LA PRÉSENTATION</a:t>
            </a:r>
          </a:p>
          <a:p>
            <a:endParaRPr lang="fr-FR" dirty="0">
              <a:solidFill>
                <a:prstClr val="black">
                  <a:tint val="75000"/>
                </a:prstClr>
              </a:solidFill>
            </a:endParaRPr>
          </a:p>
        </p:txBody>
      </p:sp>
      <p:sp>
        <p:nvSpPr>
          <p:cNvPr id="4" name="Espace réservé de la date 3"/>
          <p:cNvSpPr>
            <a:spLocks noGrp="1"/>
          </p:cNvSpPr>
          <p:nvPr>
            <p:ph type="dt" sz="half" idx="10"/>
          </p:nvPr>
        </p:nvSpPr>
        <p:spPr/>
        <p:txBody>
          <a:bodyPr/>
          <a:lstStyle/>
          <a:p>
            <a:fld id="{5EBFF5DD-ECC6-604E-8430-34FEC3D75AB2}" type="datetime1">
              <a:rPr lang="fr-FR" smtClean="0"/>
              <a:t>04/04/2018</a:t>
            </a:fld>
            <a:endParaRPr lang="fr-F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t>7</a:t>
            </a:fld>
            <a:endParaRPr lang="fr-FR"/>
          </a:p>
        </p:txBody>
      </p:sp>
      <p:sp>
        <p:nvSpPr>
          <p:cNvPr id="7" name="Title 1"/>
          <p:cNvSpPr txBox="1">
            <a:spLocks/>
          </p:cNvSpPr>
          <p:nvPr/>
        </p:nvSpPr>
        <p:spPr>
          <a:xfrm>
            <a:off x="1887931" y="0"/>
            <a:ext cx="5767511" cy="9794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1500" kern="1200">
                <a:solidFill>
                  <a:schemeClr val="tx1">
                    <a:lumMod val="75000"/>
                    <a:lumOff val="25000"/>
                  </a:schemeClr>
                </a:solidFill>
                <a:latin typeface="+mj-lt"/>
                <a:ea typeface="+mj-ea"/>
                <a:cs typeface="+mj-cs"/>
              </a:defRPr>
            </a:lvl1pPr>
          </a:lstStyle>
          <a:p>
            <a:pPr algn="ctr"/>
            <a:r>
              <a:rPr lang="en-GB" sz="3200" b="1" dirty="0" smtClean="0">
                <a:solidFill>
                  <a:srgbClr val="572314"/>
                </a:solidFill>
                <a:latin typeface="+mn-lt"/>
              </a:rPr>
              <a:t>Le concept de </a:t>
            </a:r>
            <a:r>
              <a:rPr lang="en-GB" sz="3200" b="1" dirty="0" err="1" smtClean="0">
                <a:solidFill>
                  <a:srgbClr val="572314"/>
                </a:solidFill>
                <a:latin typeface="+mn-lt"/>
              </a:rPr>
              <a:t>génération</a:t>
            </a:r>
            <a:r>
              <a:rPr lang="en-GB" sz="3200" b="1" dirty="0" smtClean="0">
                <a:solidFill>
                  <a:srgbClr val="572314"/>
                </a:solidFill>
                <a:latin typeface="+mn-lt"/>
              </a:rPr>
              <a:t> Z</a:t>
            </a:r>
            <a:endParaRPr lang="en-GB" sz="3200" b="1" dirty="0">
              <a:solidFill>
                <a:srgbClr val="572314"/>
              </a:solidFill>
              <a:latin typeface="+mn-lt"/>
            </a:endParaRPr>
          </a:p>
        </p:txBody>
      </p:sp>
    </p:spTree>
    <p:extLst>
      <p:ext uri="{BB962C8B-B14F-4D97-AF65-F5344CB8AC3E}">
        <p14:creationId xmlns:p14="http://schemas.microsoft.com/office/powerpoint/2010/main" val="321685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82" y="1143000"/>
            <a:ext cx="805823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44078" y="1535415"/>
            <a:ext cx="3168352" cy="22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p:cNvSpPr txBox="1">
            <a:spLocks/>
          </p:cNvSpPr>
          <p:nvPr/>
        </p:nvSpPr>
        <p:spPr>
          <a:xfrm>
            <a:off x="1056290" y="0"/>
            <a:ext cx="754509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lvl="0" algn="ctr" defTabSz="914400"/>
            <a:r>
              <a:rPr kumimoji="0" lang="fr-FR" altLang="fr-FR" sz="2800" b="1" i="0" u="none" strike="noStrike" kern="1200" cap="none" spc="0" normalizeH="0" baseline="0" noProof="0" dirty="0" smtClean="0">
                <a:ln>
                  <a:noFill/>
                </a:ln>
                <a:solidFill>
                  <a:srgbClr val="572314"/>
                </a:solidFill>
                <a:effectLst/>
                <a:uLnTx/>
                <a:uFillTx/>
              </a:rPr>
              <a:t>Une société en proie à une fracture scientifique</a:t>
            </a:r>
            <a:endParaRPr kumimoji="0" lang="fr-FR" altLang="fr-FR" sz="2800" b="1" i="0" u="none" strike="noStrike" kern="1200" cap="none" spc="0" normalizeH="0" noProof="0" dirty="0" smtClean="0">
              <a:ln>
                <a:noFill/>
              </a:ln>
              <a:solidFill>
                <a:srgbClr val="572314"/>
              </a:solidFill>
              <a:effectLst/>
              <a:uLnTx/>
              <a:uFillTx/>
            </a:endParaRPr>
          </a:p>
        </p:txBody>
      </p:sp>
      <p:sp>
        <p:nvSpPr>
          <p:cNvPr id="10" name="ZoneTexte 9"/>
          <p:cNvSpPr txBox="1"/>
          <p:nvPr/>
        </p:nvSpPr>
        <p:spPr>
          <a:xfrm>
            <a:off x="2837768" y="5808543"/>
            <a:ext cx="5477974" cy="830997"/>
          </a:xfrm>
          <a:prstGeom prst="rect">
            <a:avLst/>
          </a:prstGeom>
          <a:noFill/>
        </p:spPr>
        <p:txBody>
          <a:bodyPr wrap="none" rtlCol="0">
            <a:spAutoFit/>
          </a:bodyPr>
          <a:lstStyle/>
          <a:p>
            <a:r>
              <a:rPr lang="fr-FR" sz="1600" dirty="0" err="1" smtClean="0"/>
              <a:t>Advances</a:t>
            </a:r>
            <a:r>
              <a:rPr lang="fr-FR" sz="1600" dirty="0" smtClean="0"/>
              <a:t> in  </a:t>
            </a:r>
            <a:r>
              <a:rPr lang="fr-FR" sz="1600" dirty="0" err="1" smtClean="0"/>
              <a:t>political</a:t>
            </a:r>
            <a:r>
              <a:rPr lang="fr-FR" sz="1600" dirty="0" smtClean="0"/>
              <a:t> </a:t>
            </a:r>
            <a:r>
              <a:rPr lang="fr-FR" sz="1600" dirty="0" err="1" smtClean="0"/>
              <a:t>psychology</a:t>
            </a:r>
            <a:r>
              <a:rPr lang="fr-FR" sz="1600" dirty="0" smtClean="0"/>
              <a:t>, vol 36, suppl. 1, 2015</a:t>
            </a:r>
          </a:p>
          <a:p>
            <a:r>
              <a:rPr lang="fr-FR" sz="1600" dirty="0" err="1" smtClean="0"/>
              <a:t>Climate</a:t>
            </a:r>
            <a:r>
              <a:rPr lang="fr-FR" sz="1600" dirty="0" smtClean="0"/>
              <a:t>-science communication and the </a:t>
            </a:r>
            <a:r>
              <a:rPr lang="fr-FR" sz="1600" dirty="0" err="1" smtClean="0"/>
              <a:t>measurement</a:t>
            </a:r>
            <a:r>
              <a:rPr lang="fr-FR" sz="1600" dirty="0" smtClean="0"/>
              <a:t> </a:t>
            </a:r>
            <a:r>
              <a:rPr lang="fr-FR" sz="1600" dirty="0" err="1" smtClean="0"/>
              <a:t>problem</a:t>
            </a:r>
            <a:endParaRPr lang="fr-FR" sz="1600" dirty="0" smtClean="0"/>
          </a:p>
          <a:p>
            <a:r>
              <a:rPr lang="fr-FR" sz="1600" dirty="0" smtClean="0"/>
              <a:t>Dan M. </a:t>
            </a:r>
            <a:r>
              <a:rPr lang="fr-FR" sz="1600" dirty="0" err="1" smtClean="0"/>
              <a:t>Kahan</a:t>
            </a:r>
            <a:r>
              <a:rPr lang="fr-FR" sz="1600" dirty="0" smtClean="0"/>
              <a:t> (Yale </a:t>
            </a:r>
            <a:r>
              <a:rPr lang="fr-FR" sz="1600" dirty="0" err="1" smtClean="0"/>
              <a:t>university</a:t>
            </a:r>
            <a:r>
              <a:rPr lang="fr-FR" sz="1600" dirty="0" smtClean="0"/>
              <a:t>)</a:t>
            </a:r>
            <a:endParaRPr lang="fr-FR" sz="1600" dirty="0"/>
          </a:p>
        </p:txBody>
      </p:sp>
    </p:spTree>
    <p:extLst>
      <p:ext uri="{BB962C8B-B14F-4D97-AF65-F5344CB8AC3E}">
        <p14:creationId xmlns:p14="http://schemas.microsoft.com/office/powerpoint/2010/main" val="334480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02" y="0"/>
            <a:ext cx="2466975" cy="184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a:extLst>
              <a:ext uri="{FF2B5EF4-FFF2-40B4-BE49-F238E27FC236}">
                <a16:creationId xmlns:a16="http://schemas.microsoft.com/office/drawing/2014/main" xmlns="" id="{92415895-52E0-45BA-AE28-B486BB78DD3E}"/>
              </a:ext>
            </a:extLst>
          </p:cNvPr>
          <p:cNvSpPr>
            <a:spLocks noGrp="1"/>
          </p:cNvSpPr>
          <p:nvPr>
            <p:ph type="title"/>
          </p:nvPr>
        </p:nvSpPr>
        <p:spPr>
          <a:xfrm>
            <a:off x="1097486" y="2286000"/>
            <a:ext cx="7411514" cy="3330187"/>
          </a:xfrm>
        </p:spPr>
        <p:txBody>
          <a:bodyPr>
            <a:normAutofit/>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fr-FR" dirty="0"/>
          </a:p>
        </p:txBody>
      </p:sp>
      <p:pic>
        <p:nvPicPr>
          <p:cNvPr id="6" name="Espace réservé du contenu 4">
            <a:extLst>
              <a:ext uri="{FF2B5EF4-FFF2-40B4-BE49-F238E27FC236}">
                <a16:creationId xmlns:a16="http://schemas.microsoft.com/office/drawing/2014/main" xmlns="" id="{26BE84B3-FEDC-454F-A188-AA58DAA90247}"/>
              </a:ext>
            </a:extLst>
          </p:cNvPr>
          <p:cNvPicPr/>
          <p:nvPr/>
        </p:nvPicPr>
        <p:blipFill rotWithShape="1">
          <a:blip r:embed="rId4" cstate="print">
            <a:extLst>
              <a:ext uri="{28A0092B-C50C-407E-A947-70E740481C1C}">
                <a14:useLocalDpi xmlns:a14="http://schemas.microsoft.com/office/drawing/2010/main" val="0"/>
              </a:ext>
            </a:extLst>
          </a:blip>
          <a:srcRect t="673" r="1909" b="846"/>
          <a:stretch/>
        </p:blipFill>
        <p:spPr bwMode="auto">
          <a:xfrm>
            <a:off x="2169037" y="1"/>
            <a:ext cx="6432344" cy="6124353"/>
          </a:xfrm>
          <a:prstGeom prst="rect">
            <a:avLst/>
          </a:prstGeom>
          <a:ln>
            <a:noFill/>
          </a:ln>
          <a:extLst>
            <a:ext uri="{53640926-AAD7-44D8-BBD7-CCE9431645EC}">
              <a14:shadowObscured xmlns:a14="http://schemas.microsoft.com/office/drawing/2010/main"/>
            </a:ext>
          </a:extLst>
        </p:spPr>
      </p:pic>
      <p:sp>
        <p:nvSpPr>
          <p:cNvPr id="5" name="Espace réservé du pied de page 2"/>
          <p:cNvSpPr>
            <a:spLocks noGrp="1"/>
          </p:cNvSpPr>
          <p:nvPr>
            <p:ph type="ftr" sz="quarter" idx="11"/>
          </p:nvPr>
        </p:nvSpPr>
        <p:spPr>
          <a:xfrm>
            <a:off x="2472712" y="6305548"/>
            <a:ext cx="5229194" cy="365125"/>
          </a:xfrm>
        </p:spPr>
        <p:txBody>
          <a:bodyPr/>
          <a:lstStyle/>
          <a:p>
            <a:pPr>
              <a:lnSpc>
                <a:spcPts val="1330"/>
              </a:lnSpc>
            </a:pPr>
            <a:r>
              <a:rPr lang="fr-FR" b="1" dirty="0" smtClean="0">
                <a:solidFill>
                  <a:srgbClr val="DC5A20"/>
                </a:solidFill>
              </a:rPr>
              <a:t>DGESIP</a:t>
            </a:r>
            <a:r>
              <a:rPr lang="fr-FR" dirty="0" smtClean="0">
                <a:solidFill>
                  <a:srgbClr val="1B8ED9"/>
                </a:solidFill>
              </a:rPr>
              <a:t/>
            </a:r>
            <a:br>
              <a:rPr lang="fr-FR" dirty="0" smtClean="0">
                <a:solidFill>
                  <a:srgbClr val="1B8ED9"/>
                </a:solidFill>
              </a:rPr>
            </a:br>
            <a:r>
              <a:rPr lang="fr-FR" dirty="0">
                <a:solidFill>
                  <a:prstClr val="black">
                    <a:lumMod val="75000"/>
                    <a:lumOff val="25000"/>
                  </a:prstClr>
                </a:solidFill>
              </a:rPr>
              <a:t>INNOVER EN PEDAGOGIE: POURQUOI ET A QUELLES CONDITIONS?</a:t>
            </a:r>
            <a:endParaRPr lang="fr-FR" dirty="0">
              <a:solidFill>
                <a:prstClr val="black">
                  <a:tint val="75000"/>
                </a:prstClr>
              </a:solidFill>
            </a:endParaRPr>
          </a:p>
        </p:txBody>
      </p:sp>
      <p:sp>
        <p:nvSpPr>
          <p:cNvPr id="7" name="Espace réservé de la date 3"/>
          <p:cNvSpPr>
            <a:spLocks noGrp="1"/>
          </p:cNvSpPr>
          <p:nvPr>
            <p:ph type="dt" sz="half" idx="10"/>
          </p:nvPr>
        </p:nvSpPr>
        <p:spPr>
          <a:xfrm>
            <a:off x="6995214" y="6356351"/>
            <a:ext cx="1126067" cy="365125"/>
          </a:xfrm>
        </p:spPr>
        <p:txBody>
          <a:bodyPr/>
          <a:lstStyle/>
          <a:p>
            <a:fld id="{5EBFF5DD-ECC6-604E-8430-34FEC3D75AB2}" type="datetime1">
              <a:rPr lang="fr-FR" smtClean="0"/>
              <a:t>04/04/2018</a:t>
            </a:fld>
            <a:endParaRPr lang="fr-FR"/>
          </a:p>
        </p:txBody>
      </p:sp>
      <p:sp>
        <p:nvSpPr>
          <p:cNvPr id="8" name="Espace réservé du numéro de diapositive 4"/>
          <p:cNvSpPr>
            <a:spLocks noGrp="1"/>
          </p:cNvSpPr>
          <p:nvPr>
            <p:ph type="sldNum" sz="quarter" idx="12"/>
          </p:nvPr>
        </p:nvSpPr>
        <p:spPr>
          <a:xfrm>
            <a:off x="8197502" y="6356351"/>
            <a:ext cx="403878" cy="365125"/>
          </a:xfrm>
        </p:spPr>
        <p:txBody>
          <a:bodyPr/>
          <a:lstStyle/>
          <a:p>
            <a:fld id="{1FC8907D-B208-DC44-82F5-2940ECA1C9FA}" type="slidenum">
              <a:rPr lang="fr-FR" smtClean="0"/>
              <a:t>9</a:t>
            </a:fld>
            <a:endParaRPr lang="fr-FR"/>
          </a:p>
        </p:txBody>
      </p:sp>
    </p:spTree>
    <p:extLst>
      <p:ext uri="{BB962C8B-B14F-4D97-AF65-F5344CB8AC3E}">
        <p14:creationId xmlns:p14="http://schemas.microsoft.com/office/powerpoint/2010/main" val="312484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119f9b1cd9f589f93a03fb976800c802">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2AFECF-D42E-4D47-BFB8-78E581E01B87}">
  <ds:schemaRefs>
    <ds:schemaRef ds:uri="http://schemas.microsoft.com/sharepoint/v3/contenttype/forms"/>
  </ds:schemaRefs>
</ds:datastoreItem>
</file>

<file path=customXml/itemProps2.xml><?xml version="1.0" encoding="utf-8"?>
<ds:datastoreItem xmlns:ds="http://schemas.openxmlformats.org/officeDocument/2006/customXml" ds:itemID="{9D99D04A-95A4-4948-97CC-14FF1C8D3CB8}">
  <ds:schemaRefs>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microsoft.com/sharepoint/v3"/>
    <ds:schemaRef ds:uri="http://schemas.openxmlformats.org/package/2006/metadata/core-properties"/>
  </ds:schemaRefs>
</ds:datastoreItem>
</file>

<file path=customXml/itemProps3.xml><?xml version="1.0" encoding="utf-8"?>
<ds:datastoreItem xmlns:ds="http://schemas.openxmlformats.org/officeDocument/2006/customXml" ds:itemID="{A1C04BC4-D5EA-4826-B014-46BABEA5B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8657</TotalTime>
  <Words>1117</Words>
  <Application>Microsoft Office PowerPoint</Application>
  <PresentationFormat>Affichage à l'écran (4:3)</PresentationFormat>
  <Paragraphs>220</Paragraphs>
  <Slides>30</Slides>
  <Notes>24</Notes>
  <HiddenSlides>0</HiddenSlides>
  <MMClips>0</MMClips>
  <ScaleCrop>false</ScaleCrop>
  <HeadingPairs>
    <vt:vector size="4" baseType="variant">
      <vt:variant>
        <vt:lpstr>Thème</vt:lpstr>
      </vt:variant>
      <vt:variant>
        <vt:i4>3</vt:i4>
      </vt:variant>
      <vt:variant>
        <vt:lpstr>Titres des diapositives</vt:lpstr>
      </vt:variant>
      <vt:variant>
        <vt:i4>30</vt:i4>
      </vt:variant>
    </vt:vector>
  </HeadingPairs>
  <TitlesOfParts>
    <vt:vector size="33" baseType="lpstr">
      <vt:lpstr>pages de contenus</vt:lpstr>
      <vt:lpstr>page de presentation et de partie</vt:lpstr>
      <vt:lpstr>page de sous-partie</vt:lpstr>
      <vt:lpstr>JOURNée Thématique sur les serious games 5 AVRIL 2018</vt:lpstr>
      <vt:lpstr>Présentation PowerPoint</vt:lpstr>
      <vt:lpstr>Présentation PowerPoint</vt:lpstr>
      <vt:lpstr>Présentation PowerPoint</vt:lpstr>
      <vt:lpstr>Présentation PowerPoint</vt:lpstr>
      <vt:lpstr>Study by AVG (security software  company) in some 2200 mothers with children aged 2 to 5 years in 2011 </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Philippe LALLE</cp:lastModifiedBy>
  <cp:revision>316</cp:revision>
  <cp:lastPrinted>2015-02-04T16:19:06Z</cp:lastPrinted>
  <dcterms:created xsi:type="dcterms:W3CDTF">2015-02-04T10:43:31Z</dcterms:created>
  <dcterms:modified xsi:type="dcterms:W3CDTF">2018-04-04T21:10:13Z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