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9" r:id="rId4"/>
    <p:sldId id="271" r:id="rId5"/>
    <p:sldId id="282" r:id="rId6"/>
    <p:sldId id="257" r:id="rId7"/>
    <p:sldId id="273" r:id="rId8"/>
    <p:sldId id="283" r:id="rId9"/>
    <p:sldId id="280" r:id="rId10"/>
    <p:sldId id="297" r:id="rId11"/>
    <p:sldId id="268" r:id="rId12"/>
    <p:sldId id="287" r:id="rId13"/>
    <p:sldId id="281" r:id="rId14"/>
    <p:sldId id="290" r:id="rId15"/>
    <p:sldId id="291" r:id="rId16"/>
    <p:sldId id="288" r:id="rId17"/>
    <p:sldId id="296" r:id="rId18"/>
    <p:sldId id="295" r:id="rId19"/>
    <p:sldId id="289" r:id="rId20"/>
    <p:sldId id="292" r:id="rId21"/>
    <p:sldId id="286" r:id="rId22"/>
    <p:sldId id="298" r:id="rId23"/>
    <p:sldId id="293" r:id="rId24"/>
    <p:sldId id="274" r:id="rId25"/>
    <p:sldId id="261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2880">
          <p15:clr>
            <a:srgbClr val="A4A3A4"/>
          </p15:clr>
        </p15:guide>
        <p15:guide id="5" pos="5488">
          <p15:clr>
            <a:srgbClr val="A4A3A4"/>
          </p15:clr>
        </p15:guide>
        <p15:guide id="6" pos="272">
          <p15:clr>
            <a:srgbClr val="A4A3A4"/>
          </p15:clr>
        </p15:guide>
        <p15:guide id="7" pos="7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52" autoAdjust="0"/>
    <p:restoredTop sz="94690" autoAdjust="0"/>
  </p:normalViewPr>
  <p:slideViewPr>
    <p:cSldViewPr showGuides="1">
      <p:cViewPr varScale="1">
        <p:scale>
          <a:sx n="71" d="100"/>
          <a:sy n="71" d="100"/>
        </p:scale>
        <p:origin x="822" y="60"/>
      </p:cViewPr>
      <p:guideLst>
        <p:guide orient="horz" pos="2160"/>
        <p:guide orient="horz" pos="3974"/>
        <p:guide orient="horz" pos="1434"/>
        <p:guide pos="2880"/>
        <p:guide pos="5488"/>
        <p:guide pos="272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440CD-ACD2-4DBF-81FC-1565584A7A7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F762638-8C99-420E-BFCA-52DB140655CF}">
      <dgm:prSet phldrT="[Texte]"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2013 : Création du service, gamification des réunions de travail</a:t>
          </a:r>
          <a:endParaRPr lang="fr-FR" sz="800" b="1" dirty="0">
            <a:solidFill>
              <a:schemeClr val="tx2"/>
            </a:solidFill>
          </a:endParaRPr>
        </a:p>
      </dgm:t>
    </dgm:pt>
    <dgm:pt modelId="{4FF15FD8-803B-4811-B0FE-4365B1CABCE5}" type="parTrans" cxnId="{7924917A-D4FB-4198-8398-5536C3121F77}">
      <dgm:prSet/>
      <dgm:spPr/>
      <dgm:t>
        <a:bodyPr/>
        <a:lstStyle/>
        <a:p>
          <a:endParaRPr lang="fr-FR"/>
        </a:p>
      </dgm:t>
    </dgm:pt>
    <dgm:pt modelId="{03BD5541-F486-4A0C-9649-BFAF3F13CFA6}" type="sibTrans" cxnId="{7924917A-D4FB-4198-8398-5536C3121F77}">
      <dgm:prSet/>
      <dgm:spPr/>
      <dgm:t>
        <a:bodyPr/>
        <a:lstStyle/>
        <a:p>
          <a:endParaRPr lang="fr-FR"/>
        </a:p>
      </dgm:t>
    </dgm:pt>
    <dgm:pt modelId="{69AFBE2E-0456-4A29-B001-5E586481D2EE}">
      <dgm:prSet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2014 : 1ères </a:t>
          </a:r>
          <a:r>
            <a:rPr lang="fr-FR" altLang="fr-FR" sz="800" b="1" dirty="0" err="1">
              <a:solidFill>
                <a:schemeClr val="tx2"/>
              </a:solidFill>
            </a:rPr>
            <a:t>murders</a:t>
          </a:r>
          <a:r>
            <a:rPr lang="fr-FR" altLang="fr-FR" sz="800" b="1" dirty="0">
              <a:solidFill>
                <a:schemeClr val="tx2"/>
              </a:solidFill>
            </a:rPr>
            <a:t> parties pédagogiques conçues et scénarisées en interne par des bibliothécaires-formateurs</a:t>
          </a:r>
        </a:p>
      </dgm:t>
    </dgm:pt>
    <dgm:pt modelId="{4B5A0D6C-5CAD-45C5-9BF5-822B3D9BC194}" type="parTrans" cxnId="{B42A7626-F831-4783-9BBA-D53E3DD206A9}">
      <dgm:prSet/>
      <dgm:spPr/>
      <dgm:t>
        <a:bodyPr/>
        <a:lstStyle/>
        <a:p>
          <a:endParaRPr lang="fr-FR"/>
        </a:p>
      </dgm:t>
    </dgm:pt>
    <dgm:pt modelId="{B74333AA-CB08-408D-9BF8-BE26BEA3A081}" type="sibTrans" cxnId="{B42A7626-F831-4783-9BBA-D53E3DD206A9}">
      <dgm:prSet/>
      <dgm:spPr/>
      <dgm:t>
        <a:bodyPr/>
        <a:lstStyle/>
        <a:p>
          <a:endParaRPr lang="fr-FR"/>
        </a:p>
      </dgm:t>
    </dgm:pt>
    <dgm:pt modelId="{4A1370D2-6BF8-4554-8CED-5DA970CCEBAD}">
      <dgm:prSet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2015 : organisation d’une </a:t>
          </a:r>
          <a:r>
            <a:rPr lang="fr-FR" altLang="fr-FR" sz="800" b="1" dirty="0" err="1">
              <a:solidFill>
                <a:schemeClr val="tx2"/>
              </a:solidFill>
            </a:rPr>
            <a:t>serious</a:t>
          </a:r>
          <a:r>
            <a:rPr lang="fr-FR" altLang="fr-FR" sz="800" b="1" dirty="0">
              <a:solidFill>
                <a:schemeClr val="tx2"/>
              </a:solidFill>
            </a:rPr>
            <a:t> </a:t>
          </a:r>
          <a:r>
            <a:rPr lang="fr-FR" altLang="fr-FR" sz="800" b="1" dirty="0" err="1">
              <a:solidFill>
                <a:schemeClr val="tx2"/>
              </a:solidFill>
            </a:rPr>
            <a:t>game</a:t>
          </a:r>
          <a:r>
            <a:rPr lang="fr-FR" altLang="fr-FR" sz="800" b="1" dirty="0">
              <a:solidFill>
                <a:schemeClr val="tx2"/>
              </a:solidFill>
            </a:rPr>
            <a:t> jam</a:t>
          </a:r>
        </a:p>
      </dgm:t>
    </dgm:pt>
    <dgm:pt modelId="{57889647-CB19-469F-B9DE-10DFB63A9994}" type="parTrans" cxnId="{BF75586E-45DE-447D-894F-3B97D7EE8AF3}">
      <dgm:prSet/>
      <dgm:spPr/>
      <dgm:t>
        <a:bodyPr/>
        <a:lstStyle/>
        <a:p>
          <a:endParaRPr lang="fr-FR"/>
        </a:p>
      </dgm:t>
    </dgm:pt>
    <dgm:pt modelId="{7945FE7A-83B4-40A3-A5F0-EEC5725AC31A}" type="sibTrans" cxnId="{BF75586E-45DE-447D-894F-3B97D7EE8AF3}">
      <dgm:prSet/>
      <dgm:spPr/>
      <dgm:t>
        <a:bodyPr/>
        <a:lstStyle/>
        <a:p>
          <a:endParaRPr lang="fr-FR"/>
        </a:p>
      </dgm:t>
    </dgm:pt>
    <dgm:pt modelId="{5DFEA39F-DEB1-4203-A366-508CA93BFEB2}">
      <dgm:prSet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2016 : création en interne d’un </a:t>
          </a:r>
          <a:r>
            <a:rPr lang="fr-FR" altLang="fr-FR" sz="800" b="1" dirty="0" err="1">
              <a:solidFill>
                <a:schemeClr val="tx2"/>
              </a:solidFill>
            </a:rPr>
            <a:t>serious</a:t>
          </a:r>
          <a:r>
            <a:rPr lang="fr-FR" altLang="fr-FR" sz="800" b="1" dirty="0">
              <a:solidFill>
                <a:schemeClr val="tx2"/>
              </a:solidFill>
            </a:rPr>
            <a:t> </a:t>
          </a:r>
          <a:r>
            <a:rPr lang="fr-FR" altLang="fr-FR" sz="800" b="1" dirty="0" err="1">
              <a:solidFill>
                <a:schemeClr val="tx2"/>
              </a:solidFill>
            </a:rPr>
            <a:t>game</a:t>
          </a:r>
          <a:r>
            <a:rPr lang="fr-FR" altLang="fr-FR" sz="800" b="1" dirty="0">
              <a:solidFill>
                <a:schemeClr val="tx2"/>
              </a:solidFill>
            </a:rPr>
            <a:t> / </a:t>
          </a:r>
          <a:r>
            <a:rPr lang="fr-FR" altLang="fr-FR" sz="800" b="1" dirty="0" err="1">
              <a:solidFill>
                <a:schemeClr val="tx2"/>
              </a:solidFill>
            </a:rPr>
            <a:t>coconstruction</a:t>
          </a:r>
          <a:r>
            <a:rPr lang="fr-FR" altLang="fr-FR" sz="800" b="1" dirty="0">
              <a:solidFill>
                <a:schemeClr val="tx2"/>
              </a:solidFill>
            </a:rPr>
            <a:t> bibliothécaires/</a:t>
          </a:r>
          <a:r>
            <a:rPr lang="fr-FR" altLang="fr-FR" sz="800" b="1" dirty="0" err="1">
              <a:solidFill>
                <a:schemeClr val="tx2"/>
              </a:solidFill>
            </a:rPr>
            <a:t>game</a:t>
          </a:r>
          <a:r>
            <a:rPr lang="fr-FR" altLang="fr-FR" sz="800" b="1" dirty="0">
              <a:solidFill>
                <a:schemeClr val="tx2"/>
              </a:solidFill>
            </a:rPr>
            <a:t> designers, graphistes, … </a:t>
          </a:r>
        </a:p>
      </dgm:t>
    </dgm:pt>
    <dgm:pt modelId="{8C112E37-7FED-4A87-AC7B-C42BEC8867F1}" type="parTrans" cxnId="{B58247D5-A1B9-4B6A-98F1-6B2B9B08CC23}">
      <dgm:prSet/>
      <dgm:spPr/>
      <dgm:t>
        <a:bodyPr/>
        <a:lstStyle/>
        <a:p>
          <a:endParaRPr lang="fr-FR"/>
        </a:p>
      </dgm:t>
    </dgm:pt>
    <dgm:pt modelId="{2EF16BC2-E5F3-47C8-83BA-B8197A5EBF29}" type="sibTrans" cxnId="{B58247D5-A1B9-4B6A-98F1-6B2B9B08CC23}">
      <dgm:prSet/>
      <dgm:spPr/>
      <dgm:t>
        <a:bodyPr/>
        <a:lstStyle/>
        <a:p>
          <a:endParaRPr lang="fr-FR"/>
        </a:p>
      </dgm:t>
    </dgm:pt>
    <dgm:pt modelId="{DEE5453E-91B9-44AA-8DB7-EE4EAFBC8109}">
      <dgm:prSet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2014-2016 : mise en place de salles de formation innovantes  </a:t>
          </a:r>
        </a:p>
      </dgm:t>
    </dgm:pt>
    <dgm:pt modelId="{E6ED90DB-6083-4CC0-8CEB-6C1583CF2FB8}" type="parTrans" cxnId="{1FFC3528-FF85-40B7-8B1F-17C13872AD4B}">
      <dgm:prSet/>
      <dgm:spPr/>
      <dgm:t>
        <a:bodyPr/>
        <a:lstStyle/>
        <a:p>
          <a:endParaRPr lang="fr-FR"/>
        </a:p>
      </dgm:t>
    </dgm:pt>
    <dgm:pt modelId="{7952F0B6-3CDB-4005-8DC9-AE19504D1BDB}" type="sibTrans" cxnId="{1FFC3528-FF85-40B7-8B1F-17C13872AD4B}">
      <dgm:prSet/>
      <dgm:spPr/>
      <dgm:t>
        <a:bodyPr/>
        <a:lstStyle/>
        <a:p>
          <a:endParaRPr lang="fr-FR"/>
        </a:p>
      </dgm:t>
    </dgm:pt>
    <dgm:pt modelId="{686EE538-B37C-4769-8FE9-CD92EEB42261}">
      <dgm:prSet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2016 : Pédagogie partagée : réunions mensuelles de partage des </a:t>
          </a:r>
          <a:r>
            <a:rPr lang="fr-FR" altLang="fr-FR" sz="800" b="1" dirty="0" smtClean="0">
              <a:solidFill>
                <a:schemeClr val="tx2"/>
              </a:solidFill>
            </a:rPr>
            <a:t>compétences</a:t>
          </a:r>
          <a:endParaRPr lang="fr-FR" altLang="fr-FR" sz="800" b="1" dirty="0">
            <a:solidFill>
              <a:schemeClr val="tx2"/>
            </a:solidFill>
          </a:endParaRPr>
        </a:p>
      </dgm:t>
    </dgm:pt>
    <dgm:pt modelId="{E3A85F9F-D0DD-469E-B925-D65298BC3C5B}" type="parTrans" cxnId="{41A20308-C475-41D6-9C56-7327B9908BB2}">
      <dgm:prSet/>
      <dgm:spPr/>
      <dgm:t>
        <a:bodyPr/>
        <a:lstStyle/>
        <a:p>
          <a:endParaRPr lang="fr-FR"/>
        </a:p>
      </dgm:t>
    </dgm:pt>
    <dgm:pt modelId="{081F5F62-9938-49A0-A9C2-A5D335783146}" type="sibTrans" cxnId="{41A20308-C475-41D6-9C56-7327B9908BB2}">
      <dgm:prSet/>
      <dgm:spPr/>
      <dgm:t>
        <a:bodyPr/>
        <a:lstStyle/>
        <a:p>
          <a:endParaRPr lang="fr-FR"/>
        </a:p>
      </dgm:t>
    </dgm:pt>
    <dgm:pt modelId="{A56C4441-DB8C-4730-A076-E7F2301F4D2A}">
      <dgm:prSet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2017 : création d’un </a:t>
          </a:r>
          <a:r>
            <a:rPr lang="fr-FR" altLang="fr-FR" sz="800" b="1" dirty="0" err="1">
              <a:solidFill>
                <a:schemeClr val="tx2"/>
              </a:solidFill>
            </a:rPr>
            <a:t>serious</a:t>
          </a:r>
          <a:r>
            <a:rPr lang="fr-FR" altLang="fr-FR" sz="800" b="1" dirty="0">
              <a:solidFill>
                <a:schemeClr val="tx2"/>
              </a:solidFill>
            </a:rPr>
            <a:t> escape </a:t>
          </a:r>
          <a:r>
            <a:rPr lang="fr-FR" altLang="fr-FR" sz="800" b="1" dirty="0" err="1">
              <a:solidFill>
                <a:schemeClr val="tx2"/>
              </a:solidFill>
            </a:rPr>
            <a:t>game</a:t>
          </a:r>
          <a:r>
            <a:rPr lang="fr-FR" altLang="fr-FR" sz="800" b="1" dirty="0">
              <a:solidFill>
                <a:schemeClr val="tx2"/>
              </a:solidFill>
            </a:rPr>
            <a:t> sur les </a:t>
          </a:r>
          <a:r>
            <a:rPr lang="fr-FR" altLang="fr-FR" sz="800" b="1" dirty="0" err="1">
              <a:solidFill>
                <a:schemeClr val="tx2"/>
              </a:solidFill>
            </a:rPr>
            <a:t>fake</a:t>
          </a:r>
          <a:r>
            <a:rPr lang="fr-FR" altLang="fr-FR" sz="800" b="1" dirty="0">
              <a:solidFill>
                <a:schemeClr val="tx2"/>
              </a:solidFill>
            </a:rPr>
            <a:t> news</a:t>
          </a:r>
        </a:p>
      </dgm:t>
    </dgm:pt>
    <dgm:pt modelId="{6B28E39D-FA38-4512-BF89-C53DE6E817C6}" type="parTrans" cxnId="{43FCE028-A06A-43D8-9E72-7BE3A26F4048}">
      <dgm:prSet/>
      <dgm:spPr/>
      <dgm:t>
        <a:bodyPr/>
        <a:lstStyle/>
        <a:p>
          <a:endParaRPr lang="fr-FR"/>
        </a:p>
      </dgm:t>
    </dgm:pt>
    <dgm:pt modelId="{F62A1209-4FDC-4114-8F90-97DDC0E70378}" type="sibTrans" cxnId="{43FCE028-A06A-43D8-9E72-7BE3A26F4048}">
      <dgm:prSet/>
      <dgm:spPr/>
      <dgm:t>
        <a:bodyPr/>
        <a:lstStyle/>
        <a:p>
          <a:endParaRPr lang="fr-FR"/>
        </a:p>
      </dgm:t>
    </dgm:pt>
    <dgm:pt modelId="{52F50B8C-07B8-4EB3-B60C-3D38E9ADDB73}">
      <dgm:prSet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2013 : gamification des TD de Méthodologie destinés aux licences</a:t>
          </a:r>
          <a:endParaRPr lang="fr-FR" sz="800" b="1" dirty="0">
            <a:solidFill>
              <a:schemeClr val="tx2"/>
            </a:solidFill>
          </a:endParaRPr>
        </a:p>
      </dgm:t>
    </dgm:pt>
    <dgm:pt modelId="{B84170CB-DA54-4B7C-842F-BE3278B32A3E}" type="parTrans" cxnId="{F72678B2-8758-4AB0-9D95-1D41968B1055}">
      <dgm:prSet/>
      <dgm:spPr/>
      <dgm:t>
        <a:bodyPr/>
        <a:lstStyle/>
        <a:p>
          <a:endParaRPr lang="fr-FR"/>
        </a:p>
      </dgm:t>
    </dgm:pt>
    <dgm:pt modelId="{3BBBDE2C-A251-4D3E-ABD5-C3C7EEA4AD99}" type="sibTrans" cxnId="{F72678B2-8758-4AB0-9D95-1D41968B1055}">
      <dgm:prSet/>
      <dgm:spPr/>
      <dgm:t>
        <a:bodyPr/>
        <a:lstStyle/>
        <a:p>
          <a:endParaRPr lang="fr-FR"/>
        </a:p>
      </dgm:t>
    </dgm:pt>
    <dgm:pt modelId="{8F61521C-A3BE-40EE-AD0B-EDC4285727D4}">
      <dgm:prSet custT="1"/>
      <dgm:spPr/>
      <dgm:t>
        <a:bodyPr/>
        <a:lstStyle/>
        <a:p>
          <a:r>
            <a:rPr lang="fr-FR" altLang="fr-FR" sz="800" b="1" dirty="0">
              <a:solidFill>
                <a:schemeClr val="tx2"/>
              </a:solidFill>
            </a:rPr>
            <a:t>2018 : création d’un format présentiel d’« Amphi gamifié »</a:t>
          </a:r>
        </a:p>
      </dgm:t>
    </dgm:pt>
    <dgm:pt modelId="{CCCD7B82-207E-4135-8970-1B1197667BBD}" type="parTrans" cxnId="{5FE080F2-FBE5-4FFC-A8A1-B23B4B316187}">
      <dgm:prSet/>
      <dgm:spPr/>
      <dgm:t>
        <a:bodyPr/>
        <a:lstStyle/>
        <a:p>
          <a:endParaRPr lang="fr-FR"/>
        </a:p>
      </dgm:t>
    </dgm:pt>
    <dgm:pt modelId="{11ED7CDC-DB48-4FA9-AE87-C95C919E4650}" type="sibTrans" cxnId="{5FE080F2-FBE5-4FFC-A8A1-B23B4B316187}">
      <dgm:prSet/>
      <dgm:spPr/>
      <dgm:t>
        <a:bodyPr/>
        <a:lstStyle/>
        <a:p>
          <a:endParaRPr lang="fr-FR"/>
        </a:p>
      </dgm:t>
    </dgm:pt>
    <dgm:pt modelId="{F34E4968-29E5-4E38-8DDC-03EF98223A68}" type="pres">
      <dgm:prSet presAssocID="{16A440CD-ACD2-4DBF-81FC-1565584A7A7B}" presName="Name0" presStyleCnt="0">
        <dgm:presLayoutVars>
          <dgm:dir/>
          <dgm:resizeHandles val="exact"/>
        </dgm:presLayoutVars>
      </dgm:prSet>
      <dgm:spPr/>
    </dgm:pt>
    <dgm:pt modelId="{741543ED-B4EC-4380-AA18-2A6B7645466D}" type="pres">
      <dgm:prSet presAssocID="{16A440CD-ACD2-4DBF-81FC-1565584A7A7B}" presName="arrow" presStyleLbl="bgShp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5CC551DB-C57C-4C3F-B277-C15C74453CEF}" type="pres">
      <dgm:prSet presAssocID="{16A440CD-ACD2-4DBF-81FC-1565584A7A7B}" presName="points" presStyleCnt="0"/>
      <dgm:spPr/>
    </dgm:pt>
    <dgm:pt modelId="{6EC26D60-5DD3-470B-9410-D22944DF5E7E}" type="pres">
      <dgm:prSet presAssocID="{BF762638-8C99-420E-BFCA-52DB140655CF}" presName="compositeA" presStyleCnt="0"/>
      <dgm:spPr/>
    </dgm:pt>
    <dgm:pt modelId="{0177FD06-EEB5-401E-A3EA-C100DB3B8CFE}" type="pres">
      <dgm:prSet presAssocID="{BF762638-8C99-420E-BFCA-52DB140655CF}" presName="textA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D2AD0B-673F-49D0-8D68-887914FC1447}" type="pres">
      <dgm:prSet presAssocID="{BF762638-8C99-420E-BFCA-52DB140655CF}" presName="circleA" presStyleLbl="node1" presStyleIdx="0" presStyleCnt="9"/>
      <dgm:spPr>
        <a:solidFill>
          <a:schemeClr val="tx2"/>
        </a:solidFill>
      </dgm:spPr>
    </dgm:pt>
    <dgm:pt modelId="{3BCED3D6-80FB-417B-8B48-DDBE609F0D9A}" type="pres">
      <dgm:prSet presAssocID="{BF762638-8C99-420E-BFCA-52DB140655CF}" presName="spaceA" presStyleCnt="0"/>
      <dgm:spPr/>
    </dgm:pt>
    <dgm:pt modelId="{1E1A2966-258A-446D-9546-9D6AE7AD1646}" type="pres">
      <dgm:prSet presAssocID="{03BD5541-F486-4A0C-9649-BFAF3F13CFA6}" presName="space" presStyleCnt="0"/>
      <dgm:spPr/>
    </dgm:pt>
    <dgm:pt modelId="{9289C67D-0F89-4221-9C67-56BB475CEFD9}" type="pres">
      <dgm:prSet presAssocID="{52F50B8C-07B8-4EB3-B60C-3D38E9ADDB73}" presName="compositeB" presStyleCnt="0"/>
      <dgm:spPr/>
    </dgm:pt>
    <dgm:pt modelId="{86428032-257E-42FB-B48C-F266504B1FA7}" type="pres">
      <dgm:prSet presAssocID="{52F50B8C-07B8-4EB3-B60C-3D38E9ADDB73}" presName="textB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D128EF-49FB-4311-AF55-98878ED5E458}" type="pres">
      <dgm:prSet presAssocID="{52F50B8C-07B8-4EB3-B60C-3D38E9ADDB73}" presName="circleB" presStyleLbl="node1" presStyleIdx="1" presStyleCnt="9"/>
      <dgm:spPr>
        <a:solidFill>
          <a:srgbClr val="9751CB"/>
        </a:solidFill>
      </dgm:spPr>
    </dgm:pt>
    <dgm:pt modelId="{E0BB0821-A0F8-42EB-8A60-E67A735E0D3A}" type="pres">
      <dgm:prSet presAssocID="{52F50B8C-07B8-4EB3-B60C-3D38E9ADDB73}" presName="spaceB" presStyleCnt="0"/>
      <dgm:spPr/>
    </dgm:pt>
    <dgm:pt modelId="{C7E5C52C-D606-456E-AAA4-E562B3250958}" type="pres">
      <dgm:prSet presAssocID="{3BBBDE2C-A251-4D3E-ABD5-C3C7EEA4AD99}" presName="space" presStyleCnt="0"/>
      <dgm:spPr/>
    </dgm:pt>
    <dgm:pt modelId="{CD0CE22E-BA74-4E56-842A-6F162E1B07EA}" type="pres">
      <dgm:prSet presAssocID="{69AFBE2E-0456-4A29-B001-5E586481D2EE}" presName="compositeA" presStyleCnt="0"/>
      <dgm:spPr/>
    </dgm:pt>
    <dgm:pt modelId="{D1023806-F327-472B-A8B0-812E0EB9D3B5}" type="pres">
      <dgm:prSet presAssocID="{69AFBE2E-0456-4A29-B001-5E586481D2EE}" presName="textA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C727C-02E2-4979-8B32-A6299A36EECA}" type="pres">
      <dgm:prSet presAssocID="{69AFBE2E-0456-4A29-B001-5E586481D2EE}" presName="circleA" presStyleLbl="node1" presStyleIdx="2" presStyleCnt="9"/>
      <dgm:spPr>
        <a:solidFill>
          <a:srgbClr val="9751CB"/>
        </a:solidFill>
      </dgm:spPr>
    </dgm:pt>
    <dgm:pt modelId="{CB6E3F86-8BFF-4BB2-9963-F3ABBB1DA66C}" type="pres">
      <dgm:prSet presAssocID="{69AFBE2E-0456-4A29-B001-5E586481D2EE}" presName="spaceA" presStyleCnt="0"/>
      <dgm:spPr/>
    </dgm:pt>
    <dgm:pt modelId="{3067AE00-F009-4B88-B5BB-02A4521E6219}" type="pres">
      <dgm:prSet presAssocID="{B74333AA-CB08-408D-9BF8-BE26BEA3A081}" presName="space" presStyleCnt="0"/>
      <dgm:spPr/>
    </dgm:pt>
    <dgm:pt modelId="{9661B88C-5F47-4676-B95B-5A7AEA4F9B1C}" type="pres">
      <dgm:prSet presAssocID="{DEE5453E-91B9-44AA-8DB7-EE4EAFBC8109}" presName="compositeB" presStyleCnt="0"/>
      <dgm:spPr/>
    </dgm:pt>
    <dgm:pt modelId="{137180D6-E716-43CF-A08A-DCB68C193ED2}" type="pres">
      <dgm:prSet presAssocID="{DEE5453E-91B9-44AA-8DB7-EE4EAFBC8109}" presName="textB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D4889B-E9C9-48D7-8B12-1BFB08C1ABE3}" type="pres">
      <dgm:prSet presAssocID="{DEE5453E-91B9-44AA-8DB7-EE4EAFBC8109}" presName="circleB" presStyleLbl="node1" presStyleIdx="3" presStyleCnt="9"/>
      <dgm:spPr>
        <a:solidFill>
          <a:schemeClr val="tx2"/>
        </a:solidFill>
      </dgm:spPr>
    </dgm:pt>
    <dgm:pt modelId="{90641BAD-465F-42DF-964F-03C3CA4C4B69}" type="pres">
      <dgm:prSet presAssocID="{DEE5453E-91B9-44AA-8DB7-EE4EAFBC8109}" presName="spaceB" presStyleCnt="0"/>
      <dgm:spPr/>
    </dgm:pt>
    <dgm:pt modelId="{F533AFB1-C900-4582-8051-7E52751A46B6}" type="pres">
      <dgm:prSet presAssocID="{7952F0B6-3CDB-4005-8DC9-AE19504D1BDB}" presName="space" presStyleCnt="0"/>
      <dgm:spPr/>
    </dgm:pt>
    <dgm:pt modelId="{E9F214D4-EC4D-4AFD-A6E3-0CA8AE37F905}" type="pres">
      <dgm:prSet presAssocID="{4A1370D2-6BF8-4554-8CED-5DA970CCEBAD}" presName="compositeA" presStyleCnt="0"/>
      <dgm:spPr/>
    </dgm:pt>
    <dgm:pt modelId="{04F9DFFE-902E-4AF8-A8B8-557D95C26025}" type="pres">
      <dgm:prSet presAssocID="{4A1370D2-6BF8-4554-8CED-5DA970CCEBAD}" presName="textA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1075F7-8400-4F7F-9B87-DF22FCCC974C}" type="pres">
      <dgm:prSet presAssocID="{4A1370D2-6BF8-4554-8CED-5DA970CCEBAD}" presName="circleA" presStyleLbl="node1" presStyleIdx="4" presStyleCnt="9"/>
      <dgm:spPr>
        <a:solidFill>
          <a:schemeClr val="accent3">
            <a:lumMod val="75000"/>
          </a:schemeClr>
        </a:solidFill>
      </dgm:spPr>
    </dgm:pt>
    <dgm:pt modelId="{B7611D05-4FA4-4329-90A6-D0EC7CFE11B9}" type="pres">
      <dgm:prSet presAssocID="{4A1370D2-6BF8-4554-8CED-5DA970CCEBAD}" presName="spaceA" presStyleCnt="0"/>
      <dgm:spPr/>
    </dgm:pt>
    <dgm:pt modelId="{8F42D7F6-650B-4A6C-BD3D-0C3C0968FE2E}" type="pres">
      <dgm:prSet presAssocID="{7945FE7A-83B4-40A3-A5F0-EEC5725AC31A}" presName="space" presStyleCnt="0"/>
      <dgm:spPr/>
    </dgm:pt>
    <dgm:pt modelId="{C715ED7C-5ACB-4535-8BC4-FA3A1C3FB53A}" type="pres">
      <dgm:prSet presAssocID="{686EE538-B37C-4769-8FE9-CD92EEB42261}" presName="compositeB" presStyleCnt="0"/>
      <dgm:spPr/>
    </dgm:pt>
    <dgm:pt modelId="{32FF8C15-3D0A-4E14-B4A2-36990E5CB26B}" type="pres">
      <dgm:prSet presAssocID="{686EE538-B37C-4769-8FE9-CD92EEB42261}" presName="textB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40FF57-7B5F-483C-8938-C93ADEF45068}" type="pres">
      <dgm:prSet presAssocID="{686EE538-B37C-4769-8FE9-CD92EEB42261}" presName="circleB" presStyleLbl="node1" presStyleIdx="5" presStyleCnt="9"/>
      <dgm:spPr>
        <a:solidFill>
          <a:schemeClr val="accent2"/>
        </a:solidFill>
      </dgm:spPr>
    </dgm:pt>
    <dgm:pt modelId="{A058F9B0-B707-4ADB-956D-4E7D85E596BB}" type="pres">
      <dgm:prSet presAssocID="{686EE538-B37C-4769-8FE9-CD92EEB42261}" presName="spaceB" presStyleCnt="0"/>
      <dgm:spPr/>
    </dgm:pt>
    <dgm:pt modelId="{6E7099C8-2E32-4E94-95EB-3C58CBCE8867}" type="pres">
      <dgm:prSet presAssocID="{081F5F62-9938-49A0-A9C2-A5D335783146}" presName="space" presStyleCnt="0"/>
      <dgm:spPr/>
    </dgm:pt>
    <dgm:pt modelId="{D4F4F118-4580-4348-AAA4-D9159A3960EF}" type="pres">
      <dgm:prSet presAssocID="{5DFEA39F-DEB1-4203-A366-508CA93BFEB2}" presName="compositeA" presStyleCnt="0"/>
      <dgm:spPr/>
    </dgm:pt>
    <dgm:pt modelId="{C93F176C-6E11-469F-A717-261F1B154268}" type="pres">
      <dgm:prSet presAssocID="{5DFEA39F-DEB1-4203-A366-508CA93BFEB2}" presName="textA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BB4D2E-0534-4261-A31F-08C9CC1D2D39}" type="pres">
      <dgm:prSet presAssocID="{5DFEA39F-DEB1-4203-A366-508CA93BFEB2}" presName="circleA" presStyleLbl="node1" presStyleIdx="6" presStyleCnt="9"/>
      <dgm:spPr>
        <a:solidFill>
          <a:schemeClr val="accent3">
            <a:lumMod val="75000"/>
          </a:schemeClr>
        </a:solidFill>
      </dgm:spPr>
    </dgm:pt>
    <dgm:pt modelId="{A003A3EA-3D4C-4E4E-98D5-833055A67673}" type="pres">
      <dgm:prSet presAssocID="{5DFEA39F-DEB1-4203-A366-508CA93BFEB2}" presName="spaceA" presStyleCnt="0"/>
      <dgm:spPr/>
    </dgm:pt>
    <dgm:pt modelId="{199E50B6-D18A-4023-92B1-D77E57B12579}" type="pres">
      <dgm:prSet presAssocID="{2EF16BC2-E5F3-47C8-83BA-B8197A5EBF29}" presName="space" presStyleCnt="0"/>
      <dgm:spPr/>
    </dgm:pt>
    <dgm:pt modelId="{6FC065BB-5444-4727-9C1D-99CCCF82998F}" type="pres">
      <dgm:prSet presAssocID="{A56C4441-DB8C-4730-A076-E7F2301F4D2A}" presName="compositeB" presStyleCnt="0"/>
      <dgm:spPr/>
    </dgm:pt>
    <dgm:pt modelId="{ABA1BE25-7683-4BEC-850F-525AED654BFE}" type="pres">
      <dgm:prSet presAssocID="{A56C4441-DB8C-4730-A076-E7F2301F4D2A}" presName="textB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50E5F7-0A9D-4742-89F7-83D4EECBE531}" type="pres">
      <dgm:prSet presAssocID="{A56C4441-DB8C-4730-A076-E7F2301F4D2A}" presName="circleB" presStyleLbl="node1" presStyleIdx="7" presStyleCnt="9"/>
      <dgm:spPr>
        <a:solidFill>
          <a:schemeClr val="accent3">
            <a:lumMod val="75000"/>
          </a:schemeClr>
        </a:solidFill>
      </dgm:spPr>
    </dgm:pt>
    <dgm:pt modelId="{975CDA52-69D0-45A7-85A6-F7ABF8A96B18}" type="pres">
      <dgm:prSet presAssocID="{A56C4441-DB8C-4730-A076-E7F2301F4D2A}" presName="spaceB" presStyleCnt="0"/>
      <dgm:spPr/>
    </dgm:pt>
    <dgm:pt modelId="{2058F12F-2EB7-4B53-90FE-70C50E1D46F6}" type="pres">
      <dgm:prSet presAssocID="{F62A1209-4FDC-4114-8F90-97DDC0E70378}" presName="space" presStyleCnt="0"/>
      <dgm:spPr/>
    </dgm:pt>
    <dgm:pt modelId="{1E1B907B-D244-47D2-AA1A-FADA315770F1}" type="pres">
      <dgm:prSet presAssocID="{8F61521C-A3BE-40EE-AD0B-EDC4285727D4}" presName="compositeA" presStyleCnt="0"/>
      <dgm:spPr/>
    </dgm:pt>
    <dgm:pt modelId="{26DEBF29-7DE8-41E2-9609-CA4684A8585B}" type="pres">
      <dgm:prSet presAssocID="{8F61521C-A3BE-40EE-AD0B-EDC4285727D4}" presName="textA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89B53A-EA03-4BAF-9C4E-6EDCF80789D7}" type="pres">
      <dgm:prSet presAssocID="{8F61521C-A3BE-40EE-AD0B-EDC4285727D4}" presName="circleA" presStyleLbl="node1" presStyleIdx="8" presStyleCnt="9"/>
      <dgm:spPr>
        <a:solidFill>
          <a:srgbClr val="9751CB"/>
        </a:solidFill>
      </dgm:spPr>
    </dgm:pt>
    <dgm:pt modelId="{EEED384C-09C4-4DED-B61C-F413AA2A934F}" type="pres">
      <dgm:prSet presAssocID="{8F61521C-A3BE-40EE-AD0B-EDC4285727D4}" presName="spaceA" presStyleCnt="0"/>
      <dgm:spPr/>
    </dgm:pt>
  </dgm:ptLst>
  <dgm:cxnLst>
    <dgm:cxn modelId="{AE4F5A10-9D1D-40B4-917B-BDAABFE18F7B}" type="presOf" srcId="{16A440CD-ACD2-4DBF-81FC-1565584A7A7B}" destId="{F34E4968-29E5-4E38-8DDC-03EF98223A68}" srcOrd="0" destOrd="0" presId="urn:microsoft.com/office/officeart/2005/8/layout/hProcess11"/>
    <dgm:cxn modelId="{43FCE028-A06A-43D8-9E72-7BE3A26F4048}" srcId="{16A440CD-ACD2-4DBF-81FC-1565584A7A7B}" destId="{A56C4441-DB8C-4730-A076-E7F2301F4D2A}" srcOrd="7" destOrd="0" parTransId="{6B28E39D-FA38-4512-BF89-C53DE6E817C6}" sibTransId="{F62A1209-4FDC-4114-8F90-97DDC0E70378}"/>
    <dgm:cxn modelId="{BA861ECB-8D78-4310-B70F-4F869E02A5A1}" type="presOf" srcId="{5DFEA39F-DEB1-4203-A366-508CA93BFEB2}" destId="{C93F176C-6E11-469F-A717-261F1B154268}" srcOrd="0" destOrd="0" presId="urn:microsoft.com/office/officeart/2005/8/layout/hProcess11"/>
    <dgm:cxn modelId="{E2AA93F3-88AE-4CED-B275-839286619096}" type="presOf" srcId="{A56C4441-DB8C-4730-A076-E7F2301F4D2A}" destId="{ABA1BE25-7683-4BEC-850F-525AED654BFE}" srcOrd="0" destOrd="0" presId="urn:microsoft.com/office/officeart/2005/8/layout/hProcess11"/>
    <dgm:cxn modelId="{4C902946-0AF3-4E4C-BE5E-BEF66ED5929A}" type="presOf" srcId="{8F61521C-A3BE-40EE-AD0B-EDC4285727D4}" destId="{26DEBF29-7DE8-41E2-9609-CA4684A8585B}" srcOrd="0" destOrd="0" presId="urn:microsoft.com/office/officeart/2005/8/layout/hProcess11"/>
    <dgm:cxn modelId="{1FFC3528-FF85-40B7-8B1F-17C13872AD4B}" srcId="{16A440CD-ACD2-4DBF-81FC-1565584A7A7B}" destId="{DEE5453E-91B9-44AA-8DB7-EE4EAFBC8109}" srcOrd="3" destOrd="0" parTransId="{E6ED90DB-6083-4CC0-8CEB-6C1583CF2FB8}" sibTransId="{7952F0B6-3CDB-4005-8DC9-AE19504D1BDB}"/>
    <dgm:cxn modelId="{BF75586E-45DE-447D-894F-3B97D7EE8AF3}" srcId="{16A440CD-ACD2-4DBF-81FC-1565584A7A7B}" destId="{4A1370D2-6BF8-4554-8CED-5DA970CCEBAD}" srcOrd="4" destOrd="0" parTransId="{57889647-CB19-469F-B9DE-10DFB63A9994}" sibTransId="{7945FE7A-83B4-40A3-A5F0-EEC5725AC31A}"/>
    <dgm:cxn modelId="{6405EE02-BC23-4F54-B3E0-79CA1A9B3D96}" type="presOf" srcId="{52F50B8C-07B8-4EB3-B60C-3D38E9ADDB73}" destId="{86428032-257E-42FB-B48C-F266504B1FA7}" srcOrd="0" destOrd="0" presId="urn:microsoft.com/office/officeart/2005/8/layout/hProcess11"/>
    <dgm:cxn modelId="{7924917A-D4FB-4198-8398-5536C3121F77}" srcId="{16A440CD-ACD2-4DBF-81FC-1565584A7A7B}" destId="{BF762638-8C99-420E-BFCA-52DB140655CF}" srcOrd="0" destOrd="0" parTransId="{4FF15FD8-803B-4811-B0FE-4365B1CABCE5}" sibTransId="{03BD5541-F486-4A0C-9649-BFAF3F13CFA6}"/>
    <dgm:cxn modelId="{41A20308-C475-41D6-9C56-7327B9908BB2}" srcId="{16A440CD-ACD2-4DBF-81FC-1565584A7A7B}" destId="{686EE538-B37C-4769-8FE9-CD92EEB42261}" srcOrd="5" destOrd="0" parTransId="{E3A85F9F-D0DD-469E-B925-D65298BC3C5B}" sibTransId="{081F5F62-9938-49A0-A9C2-A5D335783146}"/>
    <dgm:cxn modelId="{5FE080F2-FBE5-4FFC-A8A1-B23B4B316187}" srcId="{16A440CD-ACD2-4DBF-81FC-1565584A7A7B}" destId="{8F61521C-A3BE-40EE-AD0B-EDC4285727D4}" srcOrd="8" destOrd="0" parTransId="{CCCD7B82-207E-4135-8970-1B1197667BBD}" sibTransId="{11ED7CDC-DB48-4FA9-AE87-C95C919E4650}"/>
    <dgm:cxn modelId="{C479AFBD-63AD-49B8-85D4-0B56BAD0EA45}" type="presOf" srcId="{BF762638-8C99-420E-BFCA-52DB140655CF}" destId="{0177FD06-EEB5-401E-A3EA-C100DB3B8CFE}" srcOrd="0" destOrd="0" presId="urn:microsoft.com/office/officeart/2005/8/layout/hProcess11"/>
    <dgm:cxn modelId="{B58247D5-A1B9-4B6A-98F1-6B2B9B08CC23}" srcId="{16A440CD-ACD2-4DBF-81FC-1565584A7A7B}" destId="{5DFEA39F-DEB1-4203-A366-508CA93BFEB2}" srcOrd="6" destOrd="0" parTransId="{8C112E37-7FED-4A87-AC7B-C42BEC8867F1}" sibTransId="{2EF16BC2-E5F3-47C8-83BA-B8197A5EBF29}"/>
    <dgm:cxn modelId="{94802F8E-F742-4EB9-AE4C-7A37370E6E7F}" type="presOf" srcId="{686EE538-B37C-4769-8FE9-CD92EEB42261}" destId="{32FF8C15-3D0A-4E14-B4A2-36990E5CB26B}" srcOrd="0" destOrd="0" presId="urn:microsoft.com/office/officeart/2005/8/layout/hProcess11"/>
    <dgm:cxn modelId="{41FCAA46-5CB4-45B7-AF29-101A659C25DB}" type="presOf" srcId="{4A1370D2-6BF8-4554-8CED-5DA970CCEBAD}" destId="{04F9DFFE-902E-4AF8-A8B8-557D95C26025}" srcOrd="0" destOrd="0" presId="urn:microsoft.com/office/officeart/2005/8/layout/hProcess11"/>
    <dgm:cxn modelId="{B42A7626-F831-4783-9BBA-D53E3DD206A9}" srcId="{16A440CD-ACD2-4DBF-81FC-1565584A7A7B}" destId="{69AFBE2E-0456-4A29-B001-5E586481D2EE}" srcOrd="2" destOrd="0" parTransId="{4B5A0D6C-5CAD-45C5-9BF5-822B3D9BC194}" sibTransId="{B74333AA-CB08-408D-9BF8-BE26BEA3A081}"/>
    <dgm:cxn modelId="{2E675A3A-A091-4BC7-8823-47E9C475D36F}" type="presOf" srcId="{69AFBE2E-0456-4A29-B001-5E586481D2EE}" destId="{D1023806-F327-472B-A8B0-812E0EB9D3B5}" srcOrd="0" destOrd="0" presId="urn:microsoft.com/office/officeart/2005/8/layout/hProcess11"/>
    <dgm:cxn modelId="{8FCEB9C5-CA2D-4BD5-A92A-53BD355FC125}" type="presOf" srcId="{DEE5453E-91B9-44AA-8DB7-EE4EAFBC8109}" destId="{137180D6-E716-43CF-A08A-DCB68C193ED2}" srcOrd="0" destOrd="0" presId="urn:microsoft.com/office/officeart/2005/8/layout/hProcess11"/>
    <dgm:cxn modelId="{F72678B2-8758-4AB0-9D95-1D41968B1055}" srcId="{16A440CD-ACD2-4DBF-81FC-1565584A7A7B}" destId="{52F50B8C-07B8-4EB3-B60C-3D38E9ADDB73}" srcOrd="1" destOrd="0" parTransId="{B84170CB-DA54-4B7C-842F-BE3278B32A3E}" sibTransId="{3BBBDE2C-A251-4D3E-ABD5-C3C7EEA4AD99}"/>
    <dgm:cxn modelId="{A705D872-1AE0-4094-921C-631BEEE3DCD5}" type="presParOf" srcId="{F34E4968-29E5-4E38-8DDC-03EF98223A68}" destId="{741543ED-B4EC-4380-AA18-2A6B7645466D}" srcOrd="0" destOrd="0" presId="urn:microsoft.com/office/officeart/2005/8/layout/hProcess11"/>
    <dgm:cxn modelId="{DC2FFFB9-5D3E-41AB-9ABB-C29BFB8E03DC}" type="presParOf" srcId="{F34E4968-29E5-4E38-8DDC-03EF98223A68}" destId="{5CC551DB-C57C-4C3F-B277-C15C74453CEF}" srcOrd="1" destOrd="0" presId="urn:microsoft.com/office/officeart/2005/8/layout/hProcess11"/>
    <dgm:cxn modelId="{7E3DF1B6-9D17-4D00-AB50-163A92DDFE2D}" type="presParOf" srcId="{5CC551DB-C57C-4C3F-B277-C15C74453CEF}" destId="{6EC26D60-5DD3-470B-9410-D22944DF5E7E}" srcOrd="0" destOrd="0" presId="urn:microsoft.com/office/officeart/2005/8/layout/hProcess11"/>
    <dgm:cxn modelId="{61DABE0D-19DC-4D7B-9B0A-C06448D98800}" type="presParOf" srcId="{6EC26D60-5DD3-470B-9410-D22944DF5E7E}" destId="{0177FD06-EEB5-401E-A3EA-C100DB3B8CFE}" srcOrd="0" destOrd="0" presId="urn:microsoft.com/office/officeart/2005/8/layout/hProcess11"/>
    <dgm:cxn modelId="{838CB4B1-DC74-4B05-9E7E-789B6ADE3DDC}" type="presParOf" srcId="{6EC26D60-5DD3-470B-9410-D22944DF5E7E}" destId="{9FD2AD0B-673F-49D0-8D68-887914FC1447}" srcOrd="1" destOrd="0" presId="urn:microsoft.com/office/officeart/2005/8/layout/hProcess11"/>
    <dgm:cxn modelId="{1372AA70-7521-498C-8CB0-6088CB82A95E}" type="presParOf" srcId="{6EC26D60-5DD3-470B-9410-D22944DF5E7E}" destId="{3BCED3D6-80FB-417B-8B48-DDBE609F0D9A}" srcOrd="2" destOrd="0" presId="urn:microsoft.com/office/officeart/2005/8/layout/hProcess11"/>
    <dgm:cxn modelId="{72803107-D422-4016-886C-F55D763C311A}" type="presParOf" srcId="{5CC551DB-C57C-4C3F-B277-C15C74453CEF}" destId="{1E1A2966-258A-446D-9546-9D6AE7AD1646}" srcOrd="1" destOrd="0" presId="urn:microsoft.com/office/officeart/2005/8/layout/hProcess11"/>
    <dgm:cxn modelId="{172CC6CA-BA90-4756-B049-12F688EB6B57}" type="presParOf" srcId="{5CC551DB-C57C-4C3F-B277-C15C74453CEF}" destId="{9289C67D-0F89-4221-9C67-56BB475CEFD9}" srcOrd="2" destOrd="0" presId="urn:microsoft.com/office/officeart/2005/8/layout/hProcess11"/>
    <dgm:cxn modelId="{9B9549C0-FB1A-4BC6-8F3B-FA978531453D}" type="presParOf" srcId="{9289C67D-0F89-4221-9C67-56BB475CEFD9}" destId="{86428032-257E-42FB-B48C-F266504B1FA7}" srcOrd="0" destOrd="0" presId="urn:microsoft.com/office/officeart/2005/8/layout/hProcess11"/>
    <dgm:cxn modelId="{1E881FA2-CB31-4D48-AF98-B21F6CD446C2}" type="presParOf" srcId="{9289C67D-0F89-4221-9C67-56BB475CEFD9}" destId="{39D128EF-49FB-4311-AF55-98878ED5E458}" srcOrd="1" destOrd="0" presId="urn:microsoft.com/office/officeart/2005/8/layout/hProcess11"/>
    <dgm:cxn modelId="{089CCF8A-1C2B-4A6D-9CFD-37A35F78684B}" type="presParOf" srcId="{9289C67D-0F89-4221-9C67-56BB475CEFD9}" destId="{E0BB0821-A0F8-42EB-8A60-E67A735E0D3A}" srcOrd="2" destOrd="0" presId="urn:microsoft.com/office/officeart/2005/8/layout/hProcess11"/>
    <dgm:cxn modelId="{653A2E02-0613-47F7-A982-769E337246A6}" type="presParOf" srcId="{5CC551DB-C57C-4C3F-B277-C15C74453CEF}" destId="{C7E5C52C-D606-456E-AAA4-E562B3250958}" srcOrd="3" destOrd="0" presId="urn:microsoft.com/office/officeart/2005/8/layout/hProcess11"/>
    <dgm:cxn modelId="{21705224-4C5D-4AEC-B75B-1B9035C00613}" type="presParOf" srcId="{5CC551DB-C57C-4C3F-B277-C15C74453CEF}" destId="{CD0CE22E-BA74-4E56-842A-6F162E1B07EA}" srcOrd="4" destOrd="0" presId="urn:microsoft.com/office/officeart/2005/8/layout/hProcess11"/>
    <dgm:cxn modelId="{D6A45180-94B5-448D-82C4-538C0663FC3C}" type="presParOf" srcId="{CD0CE22E-BA74-4E56-842A-6F162E1B07EA}" destId="{D1023806-F327-472B-A8B0-812E0EB9D3B5}" srcOrd="0" destOrd="0" presId="urn:microsoft.com/office/officeart/2005/8/layout/hProcess11"/>
    <dgm:cxn modelId="{7D22B059-8272-4AD3-ABE0-5AA72ED8E721}" type="presParOf" srcId="{CD0CE22E-BA74-4E56-842A-6F162E1B07EA}" destId="{8F0C727C-02E2-4979-8B32-A6299A36EECA}" srcOrd="1" destOrd="0" presId="urn:microsoft.com/office/officeart/2005/8/layout/hProcess11"/>
    <dgm:cxn modelId="{01181032-7B12-4EA9-9B8B-7943723A61EC}" type="presParOf" srcId="{CD0CE22E-BA74-4E56-842A-6F162E1B07EA}" destId="{CB6E3F86-8BFF-4BB2-9963-F3ABBB1DA66C}" srcOrd="2" destOrd="0" presId="urn:microsoft.com/office/officeart/2005/8/layout/hProcess11"/>
    <dgm:cxn modelId="{ADDE903A-AC41-469D-ADC0-8969C50B74E5}" type="presParOf" srcId="{5CC551DB-C57C-4C3F-B277-C15C74453CEF}" destId="{3067AE00-F009-4B88-B5BB-02A4521E6219}" srcOrd="5" destOrd="0" presId="urn:microsoft.com/office/officeart/2005/8/layout/hProcess11"/>
    <dgm:cxn modelId="{0A9174E3-8553-4FC7-AC9C-E11DB848FA20}" type="presParOf" srcId="{5CC551DB-C57C-4C3F-B277-C15C74453CEF}" destId="{9661B88C-5F47-4676-B95B-5A7AEA4F9B1C}" srcOrd="6" destOrd="0" presId="urn:microsoft.com/office/officeart/2005/8/layout/hProcess11"/>
    <dgm:cxn modelId="{D3B46ADC-2865-49FE-A083-EE87560035CD}" type="presParOf" srcId="{9661B88C-5F47-4676-B95B-5A7AEA4F9B1C}" destId="{137180D6-E716-43CF-A08A-DCB68C193ED2}" srcOrd="0" destOrd="0" presId="urn:microsoft.com/office/officeart/2005/8/layout/hProcess11"/>
    <dgm:cxn modelId="{4A7BAFE5-9E1E-4BC6-8F3A-8A391EC09B99}" type="presParOf" srcId="{9661B88C-5F47-4676-B95B-5A7AEA4F9B1C}" destId="{B3D4889B-E9C9-48D7-8B12-1BFB08C1ABE3}" srcOrd="1" destOrd="0" presId="urn:microsoft.com/office/officeart/2005/8/layout/hProcess11"/>
    <dgm:cxn modelId="{443A79AD-F499-4E44-8DE2-257C9E1FA8EC}" type="presParOf" srcId="{9661B88C-5F47-4676-B95B-5A7AEA4F9B1C}" destId="{90641BAD-465F-42DF-964F-03C3CA4C4B69}" srcOrd="2" destOrd="0" presId="urn:microsoft.com/office/officeart/2005/8/layout/hProcess11"/>
    <dgm:cxn modelId="{FDC9ADE6-FC43-4062-9BB6-B9B8C5ED3C51}" type="presParOf" srcId="{5CC551DB-C57C-4C3F-B277-C15C74453CEF}" destId="{F533AFB1-C900-4582-8051-7E52751A46B6}" srcOrd="7" destOrd="0" presId="urn:microsoft.com/office/officeart/2005/8/layout/hProcess11"/>
    <dgm:cxn modelId="{2C5350E0-58EF-4A9D-938C-5E5BF0216DF1}" type="presParOf" srcId="{5CC551DB-C57C-4C3F-B277-C15C74453CEF}" destId="{E9F214D4-EC4D-4AFD-A6E3-0CA8AE37F905}" srcOrd="8" destOrd="0" presId="urn:microsoft.com/office/officeart/2005/8/layout/hProcess11"/>
    <dgm:cxn modelId="{E6AE2731-035D-4515-BE2A-0F9EB4D4F1D2}" type="presParOf" srcId="{E9F214D4-EC4D-4AFD-A6E3-0CA8AE37F905}" destId="{04F9DFFE-902E-4AF8-A8B8-557D95C26025}" srcOrd="0" destOrd="0" presId="urn:microsoft.com/office/officeart/2005/8/layout/hProcess11"/>
    <dgm:cxn modelId="{42E933DC-4BAF-4A6F-A6D4-CD3FA1E0B9FD}" type="presParOf" srcId="{E9F214D4-EC4D-4AFD-A6E3-0CA8AE37F905}" destId="{431075F7-8400-4F7F-9B87-DF22FCCC974C}" srcOrd="1" destOrd="0" presId="urn:microsoft.com/office/officeart/2005/8/layout/hProcess11"/>
    <dgm:cxn modelId="{D44E270B-BBE9-453C-93A7-09075E981B07}" type="presParOf" srcId="{E9F214D4-EC4D-4AFD-A6E3-0CA8AE37F905}" destId="{B7611D05-4FA4-4329-90A6-D0EC7CFE11B9}" srcOrd="2" destOrd="0" presId="urn:microsoft.com/office/officeart/2005/8/layout/hProcess11"/>
    <dgm:cxn modelId="{520A1463-15B0-40D6-ADEE-813399927AFC}" type="presParOf" srcId="{5CC551DB-C57C-4C3F-B277-C15C74453CEF}" destId="{8F42D7F6-650B-4A6C-BD3D-0C3C0968FE2E}" srcOrd="9" destOrd="0" presId="urn:microsoft.com/office/officeart/2005/8/layout/hProcess11"/>
    <dgm:cxn modelId="{DFE91D05-CAE4-4EF0-BFE5-F62C97EE16C3}" type="presParOf" srcId="{5CC551DB-C57C-4C3F-B277-C15C74453CEF}" destId="{C715ED7C-5ACB-4535-8BC4-FA3A1C3FB53A}" srcOrd="10" destOrd="0" presId="urn:microsoft.com/office/officeart/2005/8/layout/hProcess11"/>
    <dgm:cxn modelId="{E731D1BC-3C3F-4574-B862-7E41B2315E98}" type="presParOf" srcId="{C715ED7C-5ACB-4535-8BC4-FA3A1C3FB53A}" destId="{32FF8C15-3D0A-4E14-B4A2-36990E5CB26B}" srcOrd="0" destOrd="0" presId="urn:microsoft.com/office/officeart/2005/8/layout/hProcess11"/>
    <dgm:cxn modelId="{3383CA80-801C-485A-899D-143F5DD4C20B}" type="presParOf" srcId="{C715ED7C-5ACB-4535-8BC4-FA3A1C3FB53A}" destId="{E940FF57-7B5F-483C-8938-C93ADEF45068}" srcOrd="1" destOrd="0" presId="urn:microsoft.com/office/officeart/2005/8/layout/hProcess11"/>
    <dgm:cxn modelId="{6228003E-5DAE-438E-A2FF-DB64AD14A95C}" type="presParOf" srcId="{C715ED7C-5ACB-4535-8BC4-FA3A1C3FB53A}" destId="{A058F9B0-B707-4ADB-956D-4E7D85E596BB}" srcOrd="2" destOrd="0" presId="urn:microsoft.com/office/officeart/2005/8/layout/hProcess11"/>
    <dgm:cxn modelId="{185D9A61-7DB6-43BE-8CAB-9E7D6C5D6FA8}" type="presParOf" srcId="{5CC551DB-C57C-4C3F-B277-C15C74453CEF}" destId="{6E7099C8-2E32-4E94-95EB-3C58CBCE8867}" srcOrd="11" destOrd="0" presId="urn:microsoft.com/office/officeart/2005/8/layout/hProcess11"/>
    <dgm:cxn modelId="{6261BE7D-CBF8-463E-B3A9-C1844310EE02}" type="presParOf" srcId="{5CC551DB-C57C-4C3F-B277-C15C74453CEF}" destId="{D4F4F118-4580-4348-AAA4-D9159A3960EF}" srcOrd="12" destOrd="0" presId="urn:microsoft.com/office/officeart/2005/8/layout/hProcess11"/>
    <dgm:cxn modelId="{991AD6A4-AF47-45AA-ACE3-447BC1F5EAC6}" type="presParOf" srcId="{D4F4F118-4580-4348-AAA4-D9159A3960EF}" destId="{C93F176C-6E11-469F-A717-261F1B154268}" srcOrd="0" destOrd="0" presId="urn:microsoft.com/office/officeart/2005/8/layout/hProcess11"/>
    <dgm:cxn modelId="{4A85482C-44DD-4FCA-84B5-2971347C8918}" type="presParOf" srcId="{D4F4F118-4580-4348-AAA4-D9159A3960EF}" destId="{4DBB4D2E-0534-4261-A31F-08C9CC1D2D39}" srcOrd="1" destOrd="0" presId="urn:microsoft.com/office/officeart/2005/8/layout/hProcess11"/>
    <dgm:cxn modelId="{5D10947D-40D0-463A-82B5-844253600671}" type="presParOf" srcId="{D4F4F118-4580-4348-AAA4-D9159A3960EF}" destId="{A003A3EA-3D4C-4E4E-98D5-833055A67673}" srcOrd="2" destOrd="0" presId="urn:microsoft.com/office/officeart/2005/8/layout/hProcess11"/>
    <dgm:cxn modelId="{88E7534D-1190-4E3E-A882-D938E40E457E}" type="presParOf" srcId="{5CC551DB-C57C-4C3F-B277-C15C74453CEF}" destId="{199E50B6-D18A-4023-92B1-D77E57B12579}" srcOrd="13" destOrd="0" presId="urn:microsoft.com/office/officeart/2005/8/layout/hProcess11"/>
    <dgm:cxn modelId="{736DD1AE-D470-44FC-889E-C0C53DCC68F4}" type="presParOf" srcId="{5CC551DB-C57C-4C3F-B277-C15C74453CEF}" destId="{6FC065BB-5444-4727-9C1D-99CCCF82998F}" srcOrd="14" destOrd="0" presId="urn:microsoft.com/office/officeart/2005/8/layout/hProcess11"/>
    <dgm:cxn modelId="{711FD035-3704-4EAE-91EC-C8667BA7655A}" type="presParOf" srcId="{6FC065BB-5444-4727-9C1D-99CCCF82998F}" destId="{ABA1BE25-7683-4BEC-850F-525AED654BFE}" srcOrd="0" destOrd="0" presId="urn:microsoft.com/office/officeart/2005/8/layout/hProcess11"/>
    <dgm:cxn modelId="{A6F668CB-20B2-440B-BEA3-C6E224F8FC09}" type="presParOf" srcId="{6FC065BB-5444-4727-9C1D-99CCCF82998F}" destId="{2850E5F7-0A9D-4742-89F7-83D4EECBE531}" srcOrd="1" destOrd="0" presId="urn:microsoft.com/office/officeart/2005/8/layout/hProcess11"/>
    <dgm:cxn modelId="{2F780655-5753-47CD-9B19-8515FDD8EF72}" type="presParOf" srcId="{6FC065BB-5444-4727-9C1D-99CCCF82998F}" destId="{975CDA52-69D0-45A7-85A6-F7ABF8A96B18}" srcOrd="2" destOrd="0" presId="urn:microsoft.com/office/officeart/2005/8/layout/hProcess11"/>
    <dgm:cxn modelId="{7B8BA7DE-F40D-458F-881D-6288A564DA7C}" type="presParOf" srcId="{5CC551DB-C57C-4C3F-B277-C15C74453CEF}" destId="{2058F12F-2EB7-4B53-90FE-70C50E1D46F6}" srcOrd="15" destOrd="0" presId="urn:microsoft.com/office/officeart/2005/8/layout/hProcess11"/>
    <dgm:cxn modelId="{6C0A6C5B-BA31-4FF0-B634-BB3C577FFC19}" type="presParOf" srcId="{5CC551DB-C57C-4C3F-B277-C15C74453CEF}" destId="{1E1B907B-D244-47D2-AA1A-FADA315770F1}" srcOrd="16" destOrd="0" presId="urn:microsoft.com/office/officeart/2005/8/layout/hProcess11"/>
    <dgm:cxn modelId="{78DD694D-87DB-4EDF-9FAB-A7A89D00153E}" type="presParOf" srcId="{1E1B907B-D244-47D2-AA1A-FADA315770F1}" destId="{26DEBF29-7DE8-41E2-9609-CA4684A8585B}" srcOrd="0" destOrd="0" presId="urn:microsoft.com/office/officeart/2005/8/layout/hProcess11"/>
    <dgm:cxn modelId="{D4836639-C80C-4D52-8517-1E4F688D42C7}" type="presParOf" srcId="{1E1B907B-D244-47D2-AA1A-FADA315770F1}" destId="{1989B53A-EA03-4BAF-9C4E-6EDCF80789D7}" srcOrd="1" destOrd="0" presId="urn:microsoft.com/office/officeart/2005/8/layout/hProcess11"/>
    <dgm:cxn modelId="{7AECFF68-B3F7-44F8-9DCB-1C222E6565DF}" type="presParOf" srcId="{1E1B907B-D244-47D2-AA1A-FADA315770F1}" destId="{EEED384C-09C4-4DED-B61C-F413AA2A93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7DD61-2866-452C-B787-17CC3C98BA2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A51261C-0DFC-426F-9E2F-3C98CE6FFAAD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accent2"/>
              </a:solidFill>
              <a:latin typeface="Arial Black" panose="020B0A04020102020204" pitchFamily="34" charset="0"/>
            </a:rPr>
            <a:t>Définition</a:t>
          </a:r>
          <a:endParaRPr lang="fr-FR" sz="1200" b="1" dirty="0">
            <a:solidFill>
              <a:schemeClr val="accent2"/>
            </a:solidFill>
            <a:latin typeface="Arial Black" panose="020B0A04020102020204" pitchFamily="34" charset="0"/>
          </a:endParaRPr>
        </a:p>
      </dgm:t>
    </dgm:pt>
    <dgm:pt modelId="{42BDAE28-47BA-474B-84A9-5A9E68DC8552}" type="parTrans" cxnId="{C677E660-BBF8-4B68-A76C-86EB48CDEF51}">
      <dgm:prSet/>
      <dgm:spPr/>
      <dgm:t>
        <a:bodyPr/>
        <a:lstStyle/>
        <a:p>
          <a:endParaRPr lang="fr-FR"/>
        </a:p>
      </dgm:t>
    </dgm:pt>
    <dgm:pt modelId="{070153DB-35E4-4D58-90A2-01BC61CE0E3A}" type="sibTrans" cxnId="{C677E660-BBF8-4B68-A76C-86EB48CDEF51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CC3710B9-CC25-42D6-B3AB-15CFFA76CA27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accent2"/>
              </a:solidFill>
              <a:latin typeface="Arial Black" panose="020B0A04020102020204" pitchFamily="34" charset="0"/>
            </a:rPr>
            <a:t>Idéation</a:t>
          </a:r>
          <a:endParaRPr lang="fr-FR" sz="1200" b="1" dirty="0">
            <a:solidFill>
              <a:schemeClr val="accent2"/>
            </a:solidFill>
            <a:latin typeface="Arial Black" panose="020B0A04020102020204" pitchFamily="34" charset="0"/>
          </a:endParaRPr>
        </a:p>
      </dgm:t>
    </dgm:pt>
    <dgm:pt modelId="{2DF89F2C-B710-4AEE-95DF-77250BCC1C40}" type="parTrans" cxnId="{2A044136-2E69-48E5-903D-7467ACBD4A58}">
      <dgm:prSet/>
      <dgm:spPr/>
      <dgm:t>
        <a:bodyPr/>
        <a:lstStyle/>
        <a:p>
          <a:endParaRPr lang="fr-FR"/>
        </a:p>
      </dgm:t>
    </dgm:pt>
    <dgm:pt modelId="{D918D77D-3667-47D4-BC77-AAB8CEDAFEEF}" type="sibTrans" cxnId="{2A044136-2E69-48E5-903D-7467ACBD4A5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6C84B39D-F788-4AF8-A707-1AA688406212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accent2"/>
              </a:solidFill>
              <a:latin typeface="Arial Black" panose="020B0A04020102020204" pitchFamily="34" charset="0"/>
            </a:rPr>
            <a:t>Prototypage</a:t>
          </a:r>
          <a:endParaRPr lang="fr-FR" sz="1200" b="1" dirty="0">
            <a:solidFill>
              <a:schemeClr val="accent2"/>
            </a:solidFill>
            <a:latin typeface="Arial Black" panose="020B0A04020102020204" pitchFamily="34" charset="0"/>
          </a:endParaRPr>
        </a:p>
      </dgm:t>
    </dgm:pt>
    <dgm:pt modelId="{19F4A740-4C6D-4822-A2DD-E4462318F1EB}" type="parTrans" cxnId="{C47D1A0A-F63A-4D58-8E83-BA9A1BE93EEE}">
      <dgm:prSet/>
      <dgm:spPr/>
      <dgm:t>
        <a:bodyPr/>
        <a:lstStyle/>
        <a:p>
          <a:endParaRPr lang="fr-FR"/>
        </a:p>
      </dgm:t>
    </dgm:pt>
    <dgm:pt modelId="{E25140A9-A1BA-4F3D-B194-8ECDFF142380}" type="sibTrans" cxnId="{C47D1A0A-F63A-4D58-8E83-BA9A1BE93EE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F5B24249-68D3-46EC-9D4B-3ED946CF0771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accent2"/>
              </a:solidFill>
              <a:latin typeface="Arial Black" panose="020B0A04020102020204" pitchFamily="34" charset="0"/>
            </a:rPr>
            <a:t>Mise en test</a:t>
          </a:r>
          <a:endParaRPr lang="fr-FR" sz="1200" b="1" dirty="0">
            <a:solidFill>
              <a:schemeClr val="accent2"/>
            </a:solidFill>
            <a:latin typeface="Arial Black" panose="020B0A04020102020204" pitchFamily="34" charset="0"/>
          </a:endParaRPr>
        </a:p>
      </dgm:t>
    </dgm:pt>
    <dgm:pt modelId="{A332BF9A-8C0A-4D29-879C-680572945BFB}" type="parTrans" cxnId="{38ACF9CC-CCE9-4371-A7A6-71115302BF85}">
      <dgm:prSet/>
      <dgm:spPr/>
      <dgm:t>
        <a:bodyPr/>
        <a:lstStyle/>
        <a:p>
          <a:endParaRPr lang="fr-FR"/>
        </a:p>
      </dgm:t>
    </dgm:pt>
    <dgm:pt modelId="{FB67CE9B-0D7E-4E3A-A67B-0AF28D9FC4B3}" type="sibTrans" cxnId="{38ACF9CC-CCE9-4371-A7A6-71115302BF8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687BB604-3461-4A5B-9C3C-2DC452F38C3C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accent2"/>
              </a:solidFill>
              <a:latin typeface="Arial Black" panose="020B0A04020102020204" pitchFamily="34" charset="0"/>
            </a:rPr>
            <a:t>Évaluation</a:t>
          </a:r>
          <a:endParaRPr lang="fr-FR" sz="1200" b="1" dirty="0">
            <a:solidFill>
              <a:schemeClr val="accent2"/>
            </a:solidFill>
            <a:latin typeface="Arial Black" panose="020B0A04020102020204" pitchFamily="34" charset="0"/>
          </a:endParaRPr>
        </a:p>
      </dgm:t>
    </dgm:pt>
    <dgm:pt modelId="{9FB88F0C-43D2-4916-8758-8C456EE341C6}" type="parTrans" cxnId="{29724FAA-533C-4744-80B5-FFAE780167C8}">
      <dgm:prSet/>
      <dgm:spPr/>
      <dgm:t>
        <a:bodyPr/>
        <a:lstStyle/>
        <a:p>
          <a:endParaRPr lang="fr-FR"/>
        </a:p>
      </dgm:t>
    </dgm:pt>
    <dgm:pt modelId="{B626A2D4-45A9-4B57-B903-AD180FB0F003}" type="sibTrans" cxnId="{29724FAA-533C-4744-80B5-FFAE780167C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3012BB09-A2E4-450C-86DB-94EB13D5F900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accent2"/>
              </a:solidFill>
              <a:latin typeface="Arial Black" panose="020B0A04020102020204" pitchFamily="34" charset="0"/>
            </a:rPr>
            <a:t>Analyse</a:t>
          </a:r>
          <a:endParaRPr lang="fr-FR" sz="1200" b="1" dirty="0">
            <a:solidFill>
              <a:schemeClr val="accent2"/>
            </a:solidFill>
            <a:latin typeface="Arial Black" panose="020B0A04020102020204" pitchFamily="34" charset="0"/>
          </a:endParaRPr>
        </a:p>
      </dgm:t>
    </dgm:pt>
    <dgm:pt modelId="{DAEC141E-18F0-490F-AF6F-4DE5BB99B301}" type="parTrans" cxnId="{1E55ED8C-4131-4875-A7EE-84831C100786}">
      <dgm:prSet/>
      <dgm:spPr/>
      <dgm:t>
        <a:bodyPr/>
        <a:lstStyle/>
        <a:p>
          <a:endParaRPr lang="fr-FR"/>
        </a:p>
      </dgm:t>
    </dgm:pt>
    <dgm:pt modelId="{E39B7BAF-0183-4E7B-8CF2-068AAC6512CF}" type="sibTrans" cxnId="{1E55ED8C-4131-4875-A7EE-84831C100786}">
      <dgm:prSet/>
      <dgm:spPr>
        <a:solidFill>
          <a:schemeClr val="accent3"/>
        </a:solidFill>
      </dgm:spPr>
      <dgm:t>
        <a:bodyPr/>
        <a:lstStyle/>
        <a:p>
          <a:endParaRPr lang="fr-FR"/>
        </a:p>
      </dgm:t>
    </dgm:pt>
    <dgm:pt modelId="{29771FB0-F6DD-4D42-AF9E-9B0DDFE49540}" type="pres">
      <dgm:prSet presAssocID="{EE67DD61-2866-452C-B787-17CC3C98BA23}" presName="cycle" presStyleCnt="0">
        <dgm:presLayoutVars>
          <dgm:dir/>
          <dgm:resizeHandles val="exact"/>
        </dgm:presLayoutVars>
      </dgm:prSet>
      <dgm:spPr/>
    </dgm:pt>
    <dgm:pt modelId="{078A115B-6F86-4216-BC21-39265F00CFBB}" type="pres">
      <dgm:prSet presAssocID="{2A51261C-0DFC-426F-9E2F-3C98CE6FFAAD}" presName="dummy" presStyleCnt="0"/>
      <dgm:spPr/>
    </dgm:pt>
    <dgm:pt modelId="{0C8DAA31-4AF2-4B25-8474-7D35C787200C}" type="pres">
      <dgm:prSet presAssocID="{2A51261C-0DFC-426F-9E2F-3C98CE6FFAAD}" presName="node" presStyleLbl="revTx" presStyleIdx="0" presStyleCnt="6" custScaleX="146975">
        <dgm:presLayoutVars>
          <dgm:bulletEnabled val="1"/>
        </dgm:presLayoutVars>
      </dgm:prSet>
      <dgm:spPr/>
    </dgm:pt>
    <dgm:pt modelId="{AA0F02D9-4F16-4AD5-9FE5-C59F678AF012}" type="pres">
      <dgm:prSet presAssocID="{070153DB-35E4-4D58-90A2-01BC61CE0E3A}" presName="sibTrans" presStyleLbl="node1" presStyleIdx="0" presStyleCnt="6"/>
      <dgm:spPr/>
    </dgm:pt>
    <dgm:pt modelId="{36DF84FC-1F93-4425-BDC8-91B61DB8EFE1}" type="pres">
      <dgm:prSet presAssocID="{CC3710B9-CC25-42D6-B3AB-15CFFA76CA27}" presName="dummy" presStyleCnt="0"/>
      <dgm:spPr/>
    </dgm:pt>
    <dgm:pt modelId="{C02AC479-FEC8-4008-9D27-569C10374071}" type="pres">
      <dgm:prSet presAssocID="{CC3710B9-CC25-42D6-B3AB-15CFFA76CA27}" presName="node" presStyleLbl="revTx" presStyleIdx="1" presStyleCnt="6">
        <dgm:presLayoutVars>
          <dgm:bulletEnabled val="1"/>
        </dgm:presLayoutVars>
      </dgm:prSet>
      <dgm:spPr/>
    </dgm:pt>
    <dgm:pt modelId="{29B86B9C-6D66-4B81-B4B2-03C606B6E631}" type="pres">
      <dgm:prSet presAssocID="{D918D77D-3667-47D4-BC77-AAB8CEDAFEEF}" presName="sibTrans" presStyleLbl="node1" presStyleIdx="1" presStyleCnt="6"/>
      <dgm:spPr/>
    </dgm:pt>
    <dgm:pt modelId="{302C349C-8DC2-4D02-9685-F6B9510205B4}" type="pres">
      <dgm:prSet presAssocID="{6C84B39D-F788-4AF8-A707-1AA688406212}" presName="dummy" presStyleCnt="0"/>
      <dgm:spPr/>
    </dgm:pt>
    <dgm:pt modelId="{BEA8B391-B47B-4FF6-8500-F254904A0A7C}" type="pres">
      <dgm:prSet presAssocID="{6C84B39D-F788-4AF8-A707-1AA688406212}" presName="node" presStyleLbl="revTx" presStyleIdx="2" presStyleCnt="6" custScaleX="188445">
        <dgm:presLayoutVars>
          <dgm:bulletEnabled val="1"/>
        </dgm:presLayoutVars>
      </dgm:prSet>
      <dgm:spPr/>
    </dgm:pt>
    <dgm:pt modelId="{91E5D92A-1441-4B76-B95F-C79CD0BE45B1}" type="pres">
      <dgm:prSet presAssocID="{E25140A9-A1BA-4F3D-B194-8ECDFF142380}" presName="sibTrans" presStyleLbl="node1" presStyleIdx="2" presStyleCnt="6"/>
      <dgm:spPr/>
    </dgm:pt>
    <dgm:pt modelId="{9E082AB3-5431-4433-B3FE-3CECA1527DA5}" type="pres">
      <dgm:prSet presAssocID="{F5B24249-68D3-46EC-9D4B-3ED946CF0771}" presName="dummy" presStyleCnt="0"/>
      <dgm:spPr/>
    </dgm:pt>
    <dgm:pt modelId="{E6793EB2-1CEC-49D8-9942-11FCC0F135A9}" type="pres">
      <dgm:prSet presAssocID="{F5B24249-68D3-46EC-9D4B-3ED946CF0771}" presName="node" presStyleLbl="revTx" presStyleIdx="3" presStyleCnt="6">
        <dgm:presLayoutVars>
          <dgm:bulletEnabled val="1"/>
        </dgm:presLayoutVars>
      </dgm:prSet>
      <dgm:spPr/>
    </dgm:pt>
    <dgm:pt modelId="{6F31D8DF-779C-43FA-A15C-DC82754EC5F6}" type="pres">
      <dgm:prSet presAssocID="{FB67CE9B-0D7E-4E3A-A67B-0AF28D9FC4B3}" presName="sibTrans" presStyleLbl="node1" presStyleIdx="3" presStyleCnt="6"/>
      <dgm:spPr/>
    </dgm:pt>
    <dgm:pt modelId="{10990F8A-150C-46ED-9A98-A3E7B598AA6B}" type="pres">
      <dgm:prSet presAssocID="{687BB604-3461-4A5B-9C3C-2DC452F38C3C}" presName="dummy" presStyleCnt="0"/>
      <dgm:spPr/>
    </dgm:pt>
    <dgm:pt modelId="{C69B85A0-3727-445F-A3C9-9DB4DC0654DF}" type="pres">
      <dgm:prSet presAssocID="{687BB604-3461-4A5B-9C3C-2DC452F38C3C}" presName="node" presStyleLbl="revTx" presStyleIdx="4" presStyleCnt="6" custScaleX="163441">
        <dgm:presLayoutVars>
          <dgm:bulletEnabled val="1"/>
        </dgm:presLayoutVars>
      </dgm:prSet>
      <dgm:spPr/>
    </dgm:pt>
    <dgm:pt modelId="{56069EEC-454C-4058-8959-C8ADD03CBC36}" type="pres">
      <dgm:prSet presAssocID="{B626A2D4-45A9-4B57-B903-AD180FB0F003}" presName="sibTrans" presStyleLbl="node1" presStyleIdx="4" presStyleCnt="6"/>
      <dgm:spPr/>
    </dgm:pt>
    <dgm:pt modelId="{9E6A41E4-621C-4C9A-86A7-1C2C529AE1AF}" type="pres">
      <dgm:prSet presAssocID="{3012BB09-A2E4-450C-86DB-94EB13D5F900}" presName="dummy" presStyleCnt="0"/>
      <dgm:spPr/>
    </dgm:pt>
    <dgm:pt modelId="{A3B7C3D5-3241-436D-807B-86722FC4980E}" type="pres">
      <dgm:prSet presAssocID="{3012BB09-A2E4-450C-86DB-94EB13D5F900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F816B9-4C7C-4066-BB84-F19FB2494E87}" type="pres">
      <dgm:prSet presAssocID="{E39B7BAF-0183-4E7B-8CF2-068AAC6512CF}" presName="sibTrans" presStyleLbl="node1" presStyleIdx="5" presStyleCnt="6"/>
      <dgm:spPr/>
    </dgm:pt>
  </dgm:ptLst>
  <dgm:cxnLst>
    <dgm:cxn modelId="{891FE039-6A7E-45A9-833F-0E85E4341C7D}" type="presOf" srcId="{3012BB09-A2E4-450C-86DB-94EB13D5F900}" destId="{A3B7C3D5-3241-436D-807B-86722FC4980E}" srcOrd="0" destOrd="0" presId="urn:microsoft.com/office/officeart/2005/8/layout/cycle1"/>
    <dgm:cxn modelId="{29724FAA-533C-4744-80B5-FFAE780167C8}" srcId="{EE67DD61-2866-452C-B787-17CC3C98BA23}" destId="{687BB604-3461-4A5B-9C3C-2DC452F38C3C}" srcOrd="4" destOrd="0" parTransId="{9FB88F0C-43D2-4916-8758-8C456EE341C6}" sibTransId="{B626A2D4-45A9-4B57-B903-AD180FB0F003}"/>
    <dgm:cxn modelId="{70AE960A-370B-4708-A98D-BD11DB0E8BD4}" type="presOf" srcId="{687BB604-3461-4A5B-9C3C-2DC452F38C3C}" destId="{C69B85A0-3727-445F-A3C9-9DB4DC0654DF}" srcOrd="0" destOrd="0" presId="urn:microsoft.com/office/officeart/2005/8/layout/cycle1"/>
    <dgm:cxn modelId="{9D5EF4B4-0CD1-440D-8E53-000C3007E26D}" type="presOf" srcId="{FB67CE9B-0D7E-4E3A-A67B-0AF28D9FC4B3}" destId="{6F31D8DF-779C-43FA-A15C-DC82754EC5F6}" srcOrd="0" destOrd="0" presId="urn:microsoft.com/office/officeart/2005/8/layout/cycle1"/>
    <dgm:cxn modelId="{38ACF9CC-CCE9-4371-A7A6-71115302BF85}" srcId="{EE67DD61-2866-452C-B787-17CC3C98BA23}" destId="{F5B24249-68D3-46EC-9D4B-3ED946CF0771}" srcOrd="3" destOrd="0" parTransId="{A332BF9A-8C0A-4D29-879C-680572945BFB}" sibTransId="{FB67CE9B-0D7E-4E3A-A67B-0AF28D9FC4B3}"/>
    <dgm:cxn modelId="{C677E660-BBF8-4B68-A76C-86EB48CDEF51}" srcId="{EE67DD61-2866-452C-B787-17CC3C98BA23}" destId="{2A51261C-0DFC-426F-9E2F-3C98CE6FFAAD}" srcOrd="0" destOrd="0" parTransId="{42BDAE28-47BA-474B-84A9-5A9E68DC8552}" sibTransId="{070153DB-35E4-4D58-90A2-01BC61CE0E3A}"/>
    <dgm:cxn modelId="{D8381965-DC03-4A3E-9F5A-D4EC5E2926EF}" type="presOf" srcId="{070153DB-35E4-4D58-90A2-01BC61CE0E3A}" destId="{AA0F02D9-4F16-4AD5-9FE5-C59F678AF012}" srcOrd="0" destOrd="0" presId="urn:microsoft.com/office/officeart/2005/8/layout/cycle1"/>
    <dgm:cxn modelId="{2A044136-2E69-48E5-903D-7467ACBD4A58}" srcId="{EE67DD61-2866-452C-B787-17CC3C98BA23}" destId="{CC3710B9-CC25-42D6-B3AB-15CFFA76CA27}" srcOrd="1" destOrd="0" parTransId="{2DF89F2C-B710-4AEE-95DF-77250BCC1C40}" sibTransId="{D918D77D-3667-47D4-BC77-AAB8CEDAFEEF}"/>
    <dgm:cxn modelId="{EDF7D718-8900-433D-82F6-3A44CBE26D7C}" type="presOf" srcId="{E39B7BAF-0183-4E7B-8CF2-068AAC6512CF}" destId="{EEF816B9-4C7C-4066-BB84-F19FB2494E87}" srcOrd="0" destOrd="0" presId="urn:microsoft.com/office/officeart/2005/8/layout/cycle1"/>
    <dgm:cxn modelId="{C01234CC-03E4-4EA8-8F8A-B83716CDCE25}" type="presOf" srcId="{D918D77D-3667-47D4-BC77-AAB8CEDAFEEF}" destId="{29B86B9C-6D66-4B81-B4B2-03C606B6E631}" srcOrd="0" destOrd="0" presId="urn:microsoft.com/office/officeart/2005/8/layout/cycle1"/>
    <dgm:cxn modelId="{7F512BD5-D665-4A5B-BE6C-38D7D28A654F}" type="presOf" srcId="{B626A2D4-45A9-4B57-B903-AD180FB0F003}" destId="{56069EEC-454C-4058-8959-C8ADD03CBC36}" srcOrd="0" destOrd="0" presId="urn:microsoft.com/office/officeart/2005/8/layout/cycle1"/>
    <dgm:cxn modelId="{1E55ED8C-4131-4875-A7EE-84831C100786}" srcId="{EE67DD61-2866-452C-B787-17CC3C98BA23}" destId="{3012BB09-A2E4-450C-86DB-94EB13D5F900}" srcOrd="5" destOrd="0" parTransId="{DAEC141E-18F0-490F-AF6F-4DE5BB99B301}" sibTransId="{E39B7BAF-0183-4E7B-8CF2-068AAC6512CF}"/>
    <dgm:cxn modelId="{D2098C75-FB50-4BEE-973E-826038254439}" type="presOf" srcId="{2A51261C-0DFC-426F-9E2F-3C98CE6FFAAD}" destId="{0C8DAA31-4AF2-4B25-8474-7D35C787200C}" srcOrd="0" destOrd="0" presId="urn:microsoft.com/office/officeart/2005/8/layout/cycle1"/>
    <dgm:cxn modelId="{95CCEAA7-B4FF-4520-B215-6784FF66B200}" type="presOf" srcId="{F5B24249-68D3-46EC-9D4B-3ED946CF0771}" destId="{E6793EB2-1CEC-49D8-9942-11FCC0F135A9}" srcOrd="0" destOrd="0" presId="urn:microsoft.com/office/officeart/2005/8/layout/cycle1"/>
    <dgm:cxn modelId="{E2401DB7-52D2-4249-965B-FE64CA77529B}" type="presOf" srcId="{CC3710B9-CC25-42D6-B3AB-15CFFA76CA27}" destId="{C02AC479-FEC8-4008-9D27-569C10374071}" srcOrd="0" destOrd="0" presId="urn:microsoft.com/office/officeart/2005/8/layout/cycle1"/>
    <dgm:cxn modelId="{BDDE7040-296F-4D3A-BD9C-4279ADE409B8}" type="presOf" srcId="{EE67DD61-2866-452C-B787-17CC3C98BA23}" destId="{29771FB0-F6DD-4D42-AF9E-9B0DDFE49540}" srcOrd="0" destOrd="0" presId="urn:microsoft.com/office/officeart/2005/8/layout/cycle1"/>
    <dgm:cxn modelId="{11206A93-5360-4E3F-96D8-68AED5D5A18F}" type="presOf" srcId="{E25140A9-A1BA-4F3D-B194-8ECDFF142380}" destId="{91E5D92A-1441-4B76-B95F-C79CD0BE45B1}" srcOrd="0" destOrd="0" presId="urn:microsoft.com/office/officeart/2005/8/layout/cycle1"/>
    <dgm:cxn modelId="{197E2621-7714-4AB8-99B4-E0675A401448}" type="presOf" srcId="{6C84B39D-F788-4AF8-A707-1AA688406212}" destId="{BEA8B391-B47B-4FF6-8500-F254904A0A7C}" srcOrd="0" destOrd="0" presId="urn:microsoft.com/office/officeart/2005/8/layout/cycle1"/>
    <dgm:cxn modelId="{C47D1A0A-F63A-4D58-8E83-BA9A1BE93EEE}" srcId="{EE67DD61-2866-452C-B787-17CC3C98BA23}" destId="{6C84B39D-F788-4AF8-A707-1AA688406212}" srcOrd="2" destOrd="0" parTransId="{19F4A740-4C6D-4822-A2DD-E4462318F1EB}" sibTransId="{E25140A9-A1BA-4F3D-B194-8ECDFF142380}"/>
    <dgm:cxn modelId="{0051A50A-6F54-44E8-8312-10551791CE58}" type="presParOf" srcId="{29771FB0-F6DD-4D42-AF9E-9B0DDFE49540}" destId="{078A115B-6F86-4216-BC21-39265F00CFBB}" srcOrd="0" destOrd="0" presId="urn:microsoft.com/office/officeart/2005/8/layout/cycle1"/>
    <dgm:cxn modelId="{0BE62F92-39BE-440B-AC17-17B3F5D2CE6A}" type="presParOf" srcId="{29771FB0-F6DD-4D42-AF9E-9B0DDFE49540}" destId="{0C8DAA31-4AF2-4B25-8474-7D35C787200C}" srcOrd="1" destOrd="0" presId="urn:microsoft.com/office/officeart/2005/8/layout/cycle1"/>
    <dgm:cxn modelId="{76BD4BD9-A758-4C0B-A376-CF0F7FD7490C}" type="presParOf" srcId="{29771FB0-F6DD-4D42-AF9E-9B0DDFE49540}" destId="{AA0F02D9-4F16-4AD5-9FE5-C59F678AF012}" srcOrd="2" destOrd="0" presId="urn:microsoft.com/office/officeart/2005/8/layout/cycle1"/>
    <dgm:cxn modelId="{6B233906-D026-41E9-8473-A7490B6F65FE}" type="presParOf" srcId="{29771FB0-F6DD-4D42-AF9E-9B0DDFE49540}" destId="{36DF84FC-1F93-4425-BDC8-91B61DB8EFE1}" srcOrd="3" destOrd="0" presId="urn:microsoft.com/office/officeart/2005/8/layout/cycle1"/>
    <dgm:cxn modelId="{BE6EA4F1-58E8-4382-B025-45C688377D64}" type="presParOf" srcId="{29771FB0-F6DD-4D42-AF9E-9B0DDFE49540}" destId="{C02AC479-FEC8-4008-9D27-569C10374071}" srcOrd="4" destOrd="0" presId="urn:microsoft.com/office/officeart/2005/8/layout/cycle1"/>
    <dgm:cxn modelId="{FA7513CC-3967-453D-9882-C7AF49B4D2C6}" type="presParOf" srcId="{29771FB0-F6DD-4D42-AF9E-9B0DDFE49540}" destId="{29B86B9C-6D66-4B81-B4B2-03C606B6E631}" srcOrd="5" destOrd="0" presId="urn:microsoft.com/office/officeart/2005/8/layout/cycle1"/>
    <dgm:cxn modelId="{B7E5F727-8AA1-4CA6-BC94-51BD5B134659}" type="presParOf" srcId="{29771FB0-F6DD-4D42-AF9E-9B0DDFE49540}" destId="{302C349C-8DC2-4D02-9685-F6B9510205B4}" srcOrd="6" destOrd="0" presId="urn:microsoft.com/office/officeart/2005/8/layout/cycle1"/>
    <dgm:cxn modelId="{6383ED01-25A5-4B01-88A8-CBA9DF7625B4}" type="presParOf" srcId="{29771FB0-F6DD-4D42-AF9E-9B0DDFE49540}" destId="{BEA8B391-B47B-4FF6-8500-F254904A0A7C}" srcOrd="7" destOrd="0" presId="urn:microsoft.com/office/officeart/2005/8/layout/cycle1"/>
    <dgm:cxn modelId="{C671A2A7-C771-4E5E-AEBD-9CDB690713B4}" type="presParOf" srcId="{29771FB0-F6DD-4D42-AF9E-9B0DDFE49540}" destId="{91E5D92A-1441-4B76-B95F-C79CD0BE45B1}" srcOrd="8" destOrd="0" presId="urn:microsoft.com/office/officeart/2005/8/layout/cycle1"/>
    <dgm:cxn modelId="{79FE6834-A554-4693-AC2B-66AB7EDDBFEC}" type="presParOf" srcId="{29771FB0-F6DD-4D42-AF9E-9B0DDFE49540}" destId="{9E082AB3-5431-4433-B3FE-3CECA1527DA5}" srcOrd="9" destOrd="0" presId="urn:microsoft.com/office/officeart/2005/8/layout/cycle1"/>
    <dgm:cxn modelId="{11DA5F29-461C-4E64-A47C-4C22DAA14D26}" type="presParOf" srcId="{29771FB0-F6DD-4D42-AF9E-9B0DDFE49540}" destId="{E6793EB2-1CEC-49D8-9942-11FCC0F135A9}" srcOrd="10" destOrd="0" presId="urn:microsoft.com/office/officeart/2005/8/layout/cycle1"/>
    <dgm:cxn modelId="{F0AE63D6-1274-41C5-9AA6-2BFBA097AAC3}" type="presParOf" srcId="{29771FB0-F6DD-4D42-AF9E-9B0DDFE49540}" destId="{6F31D8DF-779C-43FA-A15C-DC82754EC5F6}" srcOrd="11" destOrd="0" presId="urn:microsoft.com/office/officeart/2005/8/layout/cycle1"/>
    <dgm:cxn modelId="{D02F146E-6BFF-40F4-A15E-DCEBD53A50CF}" type="presParOf" srcId="{29771FB0-F6DD-4D42-AF9E-9B0DDFE49540}" destId="{10990F8A-150C-46ED-9A98-A3E7B598AA6B}" srcOrd="12" destOrd="0" presId="urn:microsoft.com/office/officeart/2005/8/layout/cycle1"/>
    <dgm:cxn modelId="{5A738F9A-6BC9-4A30-A8B4-F65D0834D912}" type="presParOf" srcId="{29771FB0-F6DD-4D42-AF9E-9B0DDFE49540}" destId="{C69B85A0-3727-445F-A3C9-9DB4DC0654DF}" srcOrd="13" destOrd="0" presId="urn:microsoft.com/office/officeart/2005/8/layout/cycle1"/>
    <dgm:cxn modelId="{301CBEBF-7E99-4107-8597-95B16110C818}" type="presParOf" srcId="{29771FB0-F6DD-4D42-AF9E-9B0DDFE49540}" destId="{56069EEC-454C-4058-8959-C8ADD03CBC36}" srcOrd="14" destOrd="0" presId="urn:microsoft.com/office/officeart/2005/8/layout/cycle1"/>
    <dgm:cxn modelId="{C75AA703-698B-4B0B-B575-AC6E6EFDB3FB}" type="presParOf" srcId="{29771FB0-F6DD-4D42-AF9E-9B0DDFE49540}" destId="{9E6A41E4-621C-4C9A-86A7-1C2C529AE1AF}" srcOrd="15" destOrd="0" presId="urn:microsoft.com/office/officeart/2005/8/layout/cycle1"/>
    <dgm:cxn modelId="{AFBABC64-29D7-4F73-8E32-CFFCC684AF46}" type="presParOf" srcId="{29771FB0-F6DD-4D42-AF9E-9B0DDFE49540}" destId="{A3B7C3D5-3241-436D-807B-86722FC4980E}" srcOrd="16" destOrd="0" presId="urn:microsoft.com/office/officeart/2005/8/layout/cycle1"/>
    <dgm:cxn modelId="{9B14C58F-3CE2-42D5-BD77-8B14D1596090}" type="presParOf" srcId="{29771FB0-F6DD-4D42-AF9E-9B0DDFE49540}" destId="{EEF816B9-4C7C-4066-BB84-F19FB2494E87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543ED-B4EC-4380-AA18-2A6B7645466D}">
      <dsp:nvSpPr>
        <dsp:cNvPr id="0" name=""/>
        <dsp:cNvSpPr/>
      </dsp:nvSpPr>
      <dsp:spPr>
        <a:xfrm>
          <a:off x="0" y="1480784"/>
          <a:ext cx="8982744" cy="1974380"/>
        </a:xfrm>
        <a:prstGeom prst="notched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7FD06-EEB5-401E-A3EA-C100DB3B8CFE}">
      <dsp:nvSpPr>
        <dsp:cNvPr id="0" name=""/>
        <dsp:cNvSpPr/>
      </dsp:nvSpPr>
      <dsp:spPr>
        <a:xfrm>
          <a:off x="2269" y="0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2013 : Création du service, gamification des réunions de travail</a:t>
          </a:r>
          <a:endParaRPr lang="fr-FR" sz="800" b="1" kern="1200" dirty="0">
            <a:solidFill>
              <a:schemeClr val="tx2"/>
            </a:solidFill>
          </a:endParaRPr>
        </a:p>
      </dsp:txBody>
      <dsp:txXfrm>
        <a:off x="2269" y="0"/>
        <a:ext cx="859567" cy="1974380"/>
      </dsp:txXfrm>
    </dsp:sp>
    <dsp:sp modelId="{9FD2AD0B-673F-49D0-8D68-887914FC1447}">
      <dsp:nvSpPr>
        <dsp:cNvPr id="0" name=""/>
        <dsp:cNvSpPr/>
      </dsp:nvSpPr>
      <dsp:spPr>
        <a:xfrm>
          <a:off x="185255" y="2221177"/>
          <a:ext cx="493595" cy="49359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28032-257E-42FB-B48C-F266504B1FA7}">
      <dsp:nvSpPr>
        <dsp:cNvPr id="0" name=""/>
        <dsp:cNvSpPr/>
      </dsp:nvSpPr>
      <dsp:spPr>
        <a:xfrm>
          <a:off x="904815" y="2961569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2013 : gamification des TD de Méthodologie destinés aux licences</a:t>
          </a:r>
          <a:endParaRPr lang="fr-FR" sz="800" b="1" kern="1200" dirty="0">
            <a:solidFill>
              <a:schemeClr val="tx2"/>
            </a:solidFill>
          </a:endParaRPr>
        </a:p>
      </dsp:txBody>
      <dsp:txXfrm>
        <a:off x="904815" y="2961569"/>
        <a:ext cx="859567" cy="1974380"/>
      </dsp:txXfrm>
    </dsp:sp>
    <dsp:sp modelId="{39D128EF-49FB-4311-AF55-98878ED5E458}">
      <dsp:nvSpPr>
        <dsp:cNvPr id="0" name=""/>
        <dsp:cNvSpPr/>
      </dsp:nvSpPr>
      <dsp:spPr>
        <a:xfrm>
          <a:off x="1087801" y="2221177"/>
          <a:ext cx="493595" cy="493595"/>
        </a:xfrm>
        <a:prstGeom prst="ellipse">
          <a:avLst/>
        </a:prstGeom>
        <a:solidFill>
          <a:srgbClr val="9751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23806-F327-472B-A8B0-812E0EB9D3B5}">
      <dsp:nvSpPr>
        <dsp:cNvPr id="0" name=""/>
        <dsp:cNvSpPr/>
      </dsp:nvSpPr>
      <dsp:spPr>
        <a:xfrm>
          <a:off x="1807360" y="0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2014 : 1ères </a:t>
          </a:r>
          <a:r>
            <a:rPr lang="fr-FR" altLang="fr-FR" sz="800" b="1" kern="1200" dirty="0" err="1">
              <a:solidFill>
                <a:schemeClr val="tx2"/>
              </a:solidFill>
            </a:rPr>
            <a:t>murders</a:t>
          </a:r>
          <a:r>
            <a:rPr lang="fr-FR" altLang="fr-FR" sz="800" b="1" kern="1200" dirty="0">
              <a:solidFill>
                <a:schemeClr val="tx2"/>
              </a:solidFill>
            </a:rPr>
            <a:t> parties pédagogiques conçues et scénarisées en interne par des bibliothécaires-formateurs</a:t>
          </a:r>
        </a:p>
      </dsp:txBody>
      <dsp:txXfrm>
        <a:off x="1807360" y="0"/>
        <a:ext cx="859567" cy="1974380"/>
      </dsp:txXfrm>
    </dsp:sp>
    <dsp:sp modelId="{8F0C727C-02E2-4979-8B32-A6299A36EECA}">
      <dsp:nvSpPr>
        <dsp:cNvPr id="0" name=""/>
        <dsp:cNvSpPr/>
      </dsp:nvSpPr>
      <dsp:spPr>
        <a:xfrm>
          <a:off x="1990346" y="2221177"/>
          <a:ext cx="493595" cy="493595"/>
        </a:xfrm>
        <a:prstGeom prst="ellipse">
          <a:avLst/>
        </a:prstGeom>
        <a:solidFill>
          <a:srgbClr val="9751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180D6-E716-43CF-A08A-DCB68C193ED2}">
      <dsp:nvSpPr>
        <dsp:cNvPr id="0" name=""/>
        <dsp:cNvSpPr/>
      </dsp:nvSpPr>
      <dsp:spPr>
        <a:xfrm>
          <a:off x="2709905" y="2961569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2014-2016 : mise en place de salles de formation innovantes  </a:t>
          </a:r>
        </a:p>
      </dsp:txBody>
      <dsp:txXfrm>
        <a:off x="2709905" y="2961569"/>
        <a:ext cx="859567" cy="1974380"/>
      </dsp:txXfrm>
    </dsp:sp>
    <dsp:sp modelId="{B3D4889B-E9C9-48D7-8B12-1BFB08C1ABE3}">
      <dsp:nvSpPr>
        <dsp:cNvPr id="0" name=""/>
        <dsp:cNvSpPr/>
      </dsp:nvSpPr>
      <dsp:spPr>
        <a:xfrm>
          <a:off x="2892891" y="2221177"/>
          <a:ext cx="493595" cy="49359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9DFFE-902E-4AF8-A8B8-557D95C26025}">
      <dsp:nvSpPr>
        <dsp:cNvPr id="0" name=""/>
        <dsp:cNvSpPr/>
      </dsp:nvSpPr>
      <dsp:spPr>
        <a:xfrm>
          <a:off x="3612451" y="0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2015 : organisation d’une </a:t>
          </a:r>
          <a:r>
            <a:rPr lang="fr-FR" altLang="fr-FR" sz="800" b="1" kern="1200" dirty="0" err="1">
              <a:solidFill>
                <a:schemeClr val="tx2"/>
              </a:solidFill>
            </a:rPr>
            <a:t>serious</a:t>
          </a:r>
          <a:r>
            <a:rPr lang="fr-FR" altLang="fr-FR" sz="800" b="1" kern="1200" dirty="0">
              <a:solidFill>
                <a:schemeClr val="tx2"/>
              </a:solidFill>
            </a:rPr>
            <a:t> </a:t>
          </a:r>
          <a:r>
            <a:rPr lang="fr-FR" altLang="fr-FR" sz="800" b="1" kern="1200" dirty="0" err="1">
              <a:solidFill>
                <a:schemeClr val="tx2"/>
              </a:solidFill>
            </a:rPr>
            <a:t>game</a:t>
          </a:r>
          <a:r>
            <a:rPr lang="fr-FR" altLang="fr-FR" sz="800" b="1" kern="1200" dirty="0">
              <a:solidFill>
                <a:schemeClr val="tx2"/>
              </a:solidFill>
            </a:rPr>
            <a:t> jam</a:t>
          </a:r>
        </a:p>
      </dsp:txBody>
      <dsp:txXfrm>
        <a:off x="3612451" y="0"/>
        <a:ext cx="859567" cy="1974380"/>
      </dsp:txXfrm>
    </dsp:sp>
    <dsp:sp modelId="{431075F7-8400-4F7F-9B87-DF22FCCC974C}">
      <dsp:nvSpPr>
        <dsp:cNvPr id="0" name=""/>
        <dsp:cNvSpPr/>
      </dsp:nvSpPr>
      <dsp:spPr>
        <a:xfrm>
          <a:off x="3795437" y="2221177"/>
          <a:ext cx="493595" cy="49359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F8C15-3D0A-4E14-B4A2-36990E5CB26B}">
      <dsp:nvSpPr>
        <dsp:cNvPr id="0" name=""/>
        <dsp:cNvSpPr/>
      </dsp:nvSpPr>
      <dsp:spPr>
        <a:xfrm>
          <a:off x="4514996" y="2961569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2016 : Pédagogie partagée : réunions mensuelles de partage des </a:t>
          </a:r>
          <a:r>
            <a:rPr lang="fr-FR" altLang="fr-FR" sz="800" b="1" kern="1200" dirty="0" smtClean="0">
              <a:solidFill>
                <a:schemeClr val="tx2"/>
              </a:solidFill>
            </a:rPr>
            <a:t>compétences</a:t>
          </a:r>
          <a:endParaRPr lang="fr-FR" altLang="fr-FR" sz="800" b="1" kern="1200" dirty="0">
            <a:solidFill>
              <a:schemeClr val="tx2"/>
            </a:solidFill>
          </a:endParaRPr>
        </a:p>
      </dsp:txBody>
      <dsp:txXfrm>
        <a:off x="4514996" y="2961569"/>
        <a:ext cx="859567" cy="1974380"/>
      </dsp:txXfrm>
    </dsp:sp>
    <dsp:sp modelId="{E940FF57-7B5F-483C-8938-C93ADEF45068}">
      <dsp:nvSpPr>
        <dsp:cNvPr id="0" name=""/>
        <dsp:cNvSpPr/>
      </dsp:nvSpPr>
      <dsp:spPr>
        <a:xfrm>
          <a:off x="4697982" y="2221177"/>
          <a:ext cx="493595" cy="49359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F176C-6E11-469F-A717-261F1B154268}">
      <dsp:nvSpPr>
        <dsp:cNvPr id="0" name=""/>
        <dsp:cNvSpPr/>
      </dsp:nvSpPr>
      <dsp:spPr>
        <a:xfrm>
          <a:off x="5417542" y="0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2016 : création en interne d’un </a:t>
          </a:r>
          <a:r>
            <a:rPr lang="fr-FR" altLang="fr-FR" sz="800" b="1" kern="1200" dirty="0" err="1">
              <a:solidFill>
                <a:schemeClr val="tx2"/>
              </a:solidFill>
            </a:rPr>
            <a:t>serious</a:t>
          </a:r>
          <a:r>
            <a:rPr lang="fr-FR" altLang="fr-FR" sz="800" b="1" kern="1200" dirty="0">
              <a:solidFill>
                <a:schemeClr val="tx2"/>
              </a:solidFill>
            </a:rPr>
            <a:t> </a:t>
          </a:r>
          <a:r>
            <a:rPr lang="fr-FR" altLang="fr-FR" sz="800" b="1" kern="1200" dirty="0" err="1">
              <a:solidFill>
                <a:schemeClr val="tx2"/>
              </a:solidFill>
            </a:rPr>
            <a:t>game</a:t>
          </a:r>
          <a:r>
            <a:rPr lang="fr-FR" altLang="fr-FR" sz="800" b="1" kern="1200" dirty="0">
              <a:solidFill>
                <a:schemeClr val="tx2"/>
              </a:solidFill>
            </a:rPr>
            <a:t> / </a:t>
          </a:r>
          <a:r>
            <a:rPr lang="fr-FR" altLang="fr-FR" sz="800" b="1" kern="1200" dirty="0" err="1">
              <a:solidFill>
                <a:schemeClr val="tx2"/>
              </a:solidFill>
            </a:rPr>
            <a:t>coconstruction</a:t>
          </a:r>
          <a:r>
            <a:rPr lang="fr-FR" altLang="fr-FR" sz="800" b="1" kern="1200" dirty="0">
              <a:solidFill>
                <a:schemeClr val="tx2"/>
              </a:solidFill>
            </a:rPr>
            <a:t> bibliothécaires/</a:t>
          </a:r>
          <a:r>
            <a:rPr lang="fr-FR" altLang="fr-FR" sz="800" b="1" kern="1200" dirty="0" err="1">
              <a:solidFill>
                <a:schemeClr val="tx2"/>
              </a:solidFill>
            </a:rPr>
            <a:t>game</a:t>
          </a:r>
          <a:r>
            <a:rPr lang="fr-FR" altLang="fr-FR" sz="800" b="1" kern="1200" dirty="0">
              <a:solidFill>
                <a:schemeClr val="tx2"/>
              </a:solidFill>
            </a:rPr>
            <a:t> designers, graphistes, … </a:t>
          </a:r>
        </a:p>
      </dsp:txBody>
      <dsp:txXfrm>
        <a:off x="5417542" y="0"/>
        <a:ext cx="859567" cy="1974380"/>
      </dsp:txXfrm>
    </dsp:sp>
    <dsp:sp modelId="{4DBB4D2E-0534-4261-A31F-08C9CC1D2D39}">
      <dsp:nvSpPr>
        <dsp:cNvPr id="0" name=""/>
        <dsp:cNvSpPr/>
      </dsp:nvSpPr>
      <dsp:spPr>
        <a:xfrm>
          <a:off x="5600528" y="2221177"/>
          <a:ext cx="493595" cy="49359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1BE25-7683-4BEC-850F-525AED654BFE}">
      <dsp:nvSpPr>
        <dsp:cNvPr id="0" name=""/>
        <dsp:cNvSpPr/>
      </dsp:nvSpPr>
      <dsp:spPr>
        <a:xfrm>
          <a:off x="6320087" y="2961569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2017 : création d’un </a:t>
          </a:r>
          <a:r>
            <a:rPr lang="fr-FR" altLang="fr-FR" sz="800" b="1" kern="1200" dirty="0" err="1">
              <a:solidFill>
                <a:schemeClr val="tx2"/>
              </a:solidFill>
            </a:rPr>
            <a:t>serious</a:t>
          </a:r>
          <a:r>
            <a:rPr lang="fr-FR" altLang="fr-FR" sz="800" b="1" kern="1200" dirty="0">
              <a:solidFill>
                <a:schemeClr val="tx2"/>
              </a:solidFill>
            </a:rPr>
            <a:t> escape </a:t>
          </a:r>
          <a:r>
            <a:rPr lang="fr-FR" altLang="fr-FR" sz="800" b="1" kern="1200" dirty="0" err="1">
              <a:solidFill>
                <a:schemeClr val="tx2"/>
              </a:solidFill>
            </a:rPr>
            <a:t>game</a:t>
          </a:r>
          <a:r>
            <a:rPr lang="fr-FR" altLang="fr-FR" sz="800" b="1" kern="1200" dirty="0">
              <a:solidFill>
                <a:schemeClr val="tx2"/>
              </a:solidFill>
            </a:rPr>
            <a:t> sur les </a:t>
          </a:r>
          <a:r>
            <a:rPr lang="fr-FR" altLang="fr-FR" sz="800" b="1" kern="1200" dirty="0" err="1">
              <a:solidFill>
                <a:schemeClr val="tx2"/>
              </a:solidFill>
            </a:rPr>
            <a:t>fake</a:t>
          </a:r>
          <a:r>
            <a:rPr lang="fr-FR" altLang="fr-FR" sz="800" b="1" kern="1200" dirty="0">
              <a:solidFill>
                <a:schemeClr val="tx2"/>
              </a:solidFill>
            </a:rPr>
            <a:t> news</a:t>
          </a:r>
        </a:p>
      </dsp:txBody>
      <dsp:txXfrm>
        <a:off x="6320087" y="2961569"/>
        <a:ext cx="859567" cy="1974380"/>
      </dsp:txXfrm>
    </dsp:sp>
    <dsp:sp modelId="{2850E5F7-0A9D-4742-89F7-83D4EECBE531}">
      <dsp:nvSpPr>
        <dsp:cNvPr id="0" name=""/>
        <dsp:cNvSpPr/>
      </dsp:nvSpPr>
      <dsp:spPr>
        <a:xfrm>
          <a:off x="6503073" y="2221177"/>
          <a:ext cx="493595" cy="49359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EBF29-7DE8-41E2-9609-CA4684A8585B}">
      <dsp:nvSpPr>
        <dsp:cNvPr id="0" name=""/>
        <dsp:cNvSpPr/>
      </dsp:nvSpPr>
      <dsp:spPr>
        <a:xfrm>
          <a:off x="7222632" y="0"/>
          <a:ext cx="859567" cy="197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800" b="1" kern="1200" dirty="0">
              <a:solidFill>
                <a:schemeClr val="tx2"/>
              </a:solidFill>
            </a:rPr>
            <a:t>2018 : création d’un format présentiel d’« Amphi gamifié »</a:t>
          </a:r>
        </a:p>
      </dsp:txBody>
      <dsp:txXfrm>
        <a:off x="7222632" y="0"/>
        <a:ext cx="859567" cy="1974380"/>
      </dsp:txXfrm>
    </dsp:sp>
    <dsp:sp modelId="{1989B53A-EA03-4BAF-9C4E-6EDCF80789D7}">
      <dsp:nvSpPr>
        <dsp:cNvPr id="0" name=""/>
        <dsp:cNvSpPr/>
      </dsp:nvSpPr>
      <dsp:spPr>
        <a:xfrm>
          <a:off x="7405618" y="2221177"/>
          <a:ext cx="493595" cy="493595"/>
        </a:xfrm>
        <a:prstGeom prst="ellipse">
          <a:avLst/>
        </a:prstGeom>
        <a:solidFill>
          <a:srgbClr val="9751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DAA31-4AF2-4B25-8474-7D35C787200C}">
      <dsp:nvSpPr>
        <dsp:cNvPr id="0" name=""/>
        <dsp:cNvSpPr/>
      </dsp:nvSpPr>
      <dsp:spPr>
        <a:xfrm>
          <a:off x="3235430" y="7476"/>
          <a:ext cx="1097844" cy="74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accent2"/>
              </a:solidFill>
              <a:latin typeface="Arial Black" panose="020B0A04020102020204" pitchFamily="34" charset="0"/>
            </a:rPr>
            <a:t>Définition</a:t>
          </a:r>
          <a:endParaRPr lang="fr-FR" sz="1200" b="1" kern="1200" dirty="0">
            <a:solidFill>
              <a:schemeClr val="accent2"/>
            </a:solidFill>
            <a:latin typeface="Arial Black" panose="020B0A04020102020204" pitchFamily="34" charset="0"/>
          </a:endParaRPr>
        </a:p>
      </dsp:txBody>
      <dsp:txXfrm>
        <a:off x="3235430" y="7476"/>
        <a:ext cx="1097844" cy="746960"/>
      </dsp:txXfrm>
    </dsp:sp>
    <dsp:sp modelId="{AA0F02D9-4F16-4AD5-9FE5-C59F678AF012}">
      <dsp:nvSpPr>
        <dsp:cNvPr id="0" name=""/>
        <dsp:cNvSpPr/>
      </dsp:nvSpPr>
      <dsp:spPr>
        <a:xfrm>
          <a:off x="1127655" y="-32"/>
          <a:ext cx="3647459" cy="3647459"/>
        </a:xfrm>
        <a:prstGeom prst="circularArrow">
          <a:avLst>
            <a:gd name="adj1" fmla="val 3993"/>
            <a:gd name="adj2" fmla="val 250532"/>
            <a:gd name="adj3" fmla="val 20572165"/>
            <a:gd name="adj4" fmla="val 19204256"/>
            <a:gd name="adj5" fmla="val 4659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AC479-FEC8-4008-9D27-569C10374071}">
      <dsp:nvSpPr>
        <dsp:cNvPr id="0" name=""/>
        <dsp:cNvSpPr/>
      </dsp:nvSpPr>
      <dsp:spPr>
        <a:xfrm>
          <a:off x="4243839" y="1450217"/>
          <a:ext cx="746960" cy="74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accent2"/>
              </a:solidFill>
              <a:latin typeface="Arial Black" panose="020B0A04020102020204" pitchFamily="34" charset="0"/>
            </a:rPr>
            <a:t>Idéation</a:t>
          </a:r>
          <a:endParaRPr lang="fr-FR" sz="1200" b="1" kern="1200" dirty="0">
            <a:solidFill>
              <a:schemeClr val="accent2"/>
            </a:solidFill>
            <a:latin typeface="Arial Black" panose="020B0A04020102020204" pitchFamily="34" charset="0"/>
          </a:endParaRPr>
        </a:p>
      </dsp:txBody>
      <dsp:txXfrm>
        <a:off x="4243839" y="1450217"/>
        <a:ext cx="746960" cy="746960"/>
      </dsp:txXfrm>
    </dsp:sp>
    <dsp:sp modelId="{29B86B9C-6D66-4B81-B4B2-03C606B6E631}">
      <dsp:nvSpPr>
        <dsp:cNvPr id="0" name=""/>
        <dsp:cNvSpPr/>
      </dsp:nvSpPr>
      <dsp:spPr>
        <a:xfrm>
          <a:off x="1127655" y="-32"/>
          <a:ext cx="3647459" cy="3647459"/>
        </a:xfrm>
        <a:prstGeom prst="circularArrow">
          <a:avLst>
            <a:gd name="adj1" fmla="val 3993"/>
            <a:gd name="adj2" fmla="val 250532"/>
            <a:gd name="adj3" fmla="val 2145213"/>
            <a:gd name="adj4" fmla="val 777303"/>
            <a:gd name="adj5" fmla="val 4659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8B391-B47B-4FF6-8500-F254904A0A7C}">
      <dsp:nvSpPr>
        <dsp:cNvPr id="0" name=""/>
        <dsp:cNvSpPr/>
      </dsp:nvSpPr>
      <dsp:spPr>
        <a:xfrm>
          <a:off x="3080547" y="2892958"/>
          <a:ext cx="1407609" cy="74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accent2"/>
              </a:solidFill>
              <a:latin typeface="Arial Black" panose="020B0A04020102020204" pitchFamily="34" charset="0"/>
            </a:rPr>
            <a:t>Prototypage</a:t>
          </a:r>
          <a:endParaRPr lang="fr-FR" sz="1200" b="1" kern="1200" dirty="0">
            <a:solidFill>
              <a:schemeClr val="accent2"/>
            </a:solidFill>
            <a:latin typeface="Arial Black" panose="020B0A04020102020204" pitchFamily="34" charset="0"/>
          </a:endParaRPr>
        </a:p>
      </dsp:txBody>
      <dsp:txXfrm>
        <a:off x="3080547" y="2892958"/>
        <a:ext cx="1407609" cy="746960"/>
      </dsp:txXfrm>
    </dsp:sp>
    <dsp:sp modelId="{91E5D92A-1441-4B76-B95F-C79CD0BE45B1}">
      <dsp:nvSpPr>
        <dsp:cNvPr id="0" name=""/>
        <dsp:cNvSpPr/>
      </dsp:nvSpPr>
      <dsp:spPr>
        <a:xfrm>
          <a:off x="1127655" y="-32"/>
          <a:ext cx="3647459" cy="3647459"/>
        </a:xfrm>
        <a:prstGeom prst="circularArrow">
          <a:avLst>
            <a:gd name="adj1" fmla="val 3993"/>
            <a:gd name="adj2" fmla="val 250532"/>
            <a:gd name="adj3" fmla="val 6110098"/>
            <a:gd name="adj4" fmla="val 5133198"/>
            <a:gd name="adj5" fmla="val 465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93EB2-1CEC-49D8-9942-11FCC0F135A9}">
      <dsp:nvSpPr>
        <dsp:cNvPr id="0" name=""/>
        <dsp:cNvSpPr/>
      </dsp:nvSpPr>
      <dsp:spPr>
        <a:xfrm>
          <a:off x="1744938" y="2892958"/>
          <a:ext cx="746960" cy="74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accent2"/>
              </a:solidFill>
              <a:latin typeface="Arial Black" panose="020B0A04020102020204" pitchFamily="34" charset="0"/>
            </a:rPr>
            <a:t>Mise en test</a:t>
          </a:r>
          <a:endParaRPr lang="fr-FR" sz="1200" b="1" kern="1200" dirty="0">
            <a:solidFill>
              <a:schemeClr val="accent2"/>
            </a:solidFill>
            <a:latin typeface="Arial Black" panose="020B0A04020102020204" pitchFamily="34" charset="0"/>
          </a:endParaRPr>
        </a:p>
      </dsp:txBody>
      <dsp:txXfrm>
        <a:off x="1744938" y="2892958"/>
        <a:ext cx="746960" cy="746960"/>
      </dsp:txXfrm>
    </dsp:sp>
    <dsp:sp modelId="{6F31D8DF-779C-43FA-A15C-DC82754EC5F6}">
      <dsp:nvSpPr>
        <dsp:cNvPr id="0" name=""/>
        <dsp:cNvSpPr/>
      </dsp:nvSpPr>
      <dsp:spPr>
        <a:xfrm>
          <a:off x="1127655" y="-32"/>
          <a:ext cx="3647459" cy="3647459"/>
        </a:xfrm>
        <a:prstGeom prst="circularArrow">
          <a:avLst>
            <a:gd name="adj1" fmla="val 3993"/>
            <a:gd name="adj2" fmla="val 250532"/>
            <a:gd name="adj3" fmla="val 9772165"/>
            <a:gd name="adj4" fmla="val 8184073"/>
            <a:gd name="adj5" fmla="val 4659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B85A0-3727-445F-A3C9-9DB4DC0654DF}">
      <dsp:nvSpPr>
        <dsp:cNvPr id="0" name=""/>
        <dsp:cNvSpPr/>
      </dsp:nvSpPr>
      <dsp:spPr>
        <a:xfrm>
          <a:off x="675031" y="1450217"/>
          <a:ext cx="1220839" cy="74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accent2"/>
              </a:solidFill>
              <a:latin typeface="Arial Black" panose="020B0A04020102020204" pitchFamily="34" charset="0"/>
            </a:rPr>
            <a:t>Évaluation</a:t>
          </a:r>
          <a:endParaRPr lang="fr-FR" sz="1200" b="1" kern="1200" dirty="0">
            <a:solidFill>
              <a:schemeClr val="accent2"/>
            </a:solidFill>
            <a:latin typeface="Arial Black" panose="020B0A04020102020204" pitchFamily="34" charset="0"/>
          </a:endParaRPr>
        </a:p>
      </dsp:txBody>
      <dsp:txXfrm>
        <a:off x="675031" y="1450217"/>
        <a:ext cx="1220839" cy="746960"/>
      </dsp:txXfrm>
    </dsp:sp>
    <dsp:sp modelId="{56069EEC-454C-4058-8959-C8ADD03CBC36}">
      <dsp:nvSpPr>
        <dsp:cNvPr id="0" name=""/>
        <dsp:cNvSpPr/>
      </dsp:nvSpPr>
      <dsp:spPr>
        <a:xfrm>
          <a:off x="1127655" y="-32"/>
          <a:ext cx="3647459" cy="3647459"/>
        </a:xfrm>
        <a:prstGeom prst="circularArrow">
          <a:avLst>
            <a:gd name="adj1" fmla="val 3993"/>
            <a:gd name="adj2" fmla="val 250532"/>
            <a:gd name="adj3" fmla="val 13165395"/>
            <a:gd name="adj4" fmla="val 11577303"/>
            <a:gd name="adj5" fmla="val 4659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7C3D5-3241-436D-807B-86722FC4980E}">
      <dsp:nvSpPr>
        <dsp:cNvPr id="0" name=""/>
        <dsp:cNvSpPr/>
      </dsp:nvSpPr>
      <dsp:spPr>
        <a:xfrm>
          <a:off x="1744938" y="7476"/>
          <a:ext cx="746960" cy="74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accent2"/>
              </a:solidFill>
              <a:latin typeface="Arial Black" panose="020B0A04020102020204" pitchFamily="34" charset="0"/>
            </a:rPr>
            <a:t>Analyse</a:t>
          </a:r>
          <a:endParaRPr lang="fr-FR" sz="1200" b="1" kern="1200" dirty="0">
            <a:solidFill>
              <a:schemeClr val="accent2"/>
            </a:solidFill>
            <a:latin typeface="Arial Black" panose="020B0A04020102020204" pitchFamily="34" charset="0"/>
          </a:endParaRPr>
        </a:p>
      </dsp:txBody>
      <dsp:txXfrm>
        <a:off x="1744938" y="7476"/>
        <a:ext cx="746960" cy="746960"/>
      </dsp:txXfrm>
    </dsp:sp>
    <dsp:sp modelId="{EEF816B9-4C7C-4066-BB84-F19FB2494E87}">
      <dsp:nvSpPr>
        <dsp:cNvPr id="0" name=""/>
        <dsp:cNvSpPr/>
      </dsp:nvSpPr>
      <dsp:spPr>
        <a:xfrm>
          <a:off x="1127655" y="-32"/>
          <a:ext cx="3647459" cy="3647459"/>
        </a:xfrm>
        <a:prstGeom prst="circularArrow">
          <a:avLst>
            <a:gd name="adj1" fmla="val 3993"/>
            <a:gd name="adj2" fmla="val 250532"/>
            <a:gd name="adj3" fmla="val 16538488"/>
            <a:gd name="adj4" fmla="val 15239370"/>
            <a:gd name="adj5" fmla="val 4659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2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41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19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7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5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01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1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99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8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4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53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09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06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2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938" y="1988840"/>
            <a:ext cx="7561262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05804" y="2302024"/>
            <a:ext cx="3106396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3816" y="5863040"/>
            <a:ext cx="164838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Document confidentiel –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ne peut être reproduit ni diffusé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sans l'accord préalable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de</a:t>
            </a:r>
            <a:r>
              <a:rPr lang="fr-FR" sz="800" baseline="0" dirty="0">
                <a:solidFill>
                  <a:schemeClr val="bg1"/>
                </a:solidFill>
              </a:rPr>
              <a:t> Sorbonne Université.</a:t>
            </a:r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16" y="4990608"/>
            <a:ext cx="1640161" cy="6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548680"/>
            <a:ext cx="7535862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50938" y="2708920"/>
            <a:ext cx="4321162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98384" y="2024844"/>
            <a:ext cx="1441668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1900" y="3765017"/>
            <a:ext cx="5040299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000"/>
            <a:ext cx="1188000" cy="47886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7561262" cy="403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104000" y="-9061"/>
            <a:ext cx="5040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272779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2736986" cy="403225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104000" y="6165384"/>
            <a:ext cx="5040000" cy="720000"/>
          </a:xfrm>
          <a:solidFill>
            <a:schemeClr val="accent2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9144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6165384"/>
            <a:ext cx="9144000" cy="720000"/>
          </a:xfrm>
          <a:solidFill>
            <a:schemeClr val="accent2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437230" y="1412776"/>
            <a:ext cx="5274970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3437231" y="661274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83" y="2996952"/>
            <a:ext cx="2233488" cy="9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7535862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0938" y="2276871"/>
            <a:ext cx="7535862" cy="403185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01254" y="6601044"/>
            <a:ext cx="252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000"/>
            <a:ext cx="1188000" cy="4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la.org/tools/future/trends/gamificati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7165478" cy="4367336"/>
          </a:xfrm>
        </p:spPr>
        <p:txBody>
          <a:bodyPr/>
          <a:lstStyle/>
          <a:p>
            <a:r>
              <a:rPr lang="fr-FR" sz="2400" dirty="0" smtClean="0"/>
              <a:t>Projet </a:t>
            </a:r>
            <a:r>
              <a:rPr lang="fr-FR" sz="2400" dirty="0" err="1" smtClean="0"/>
              <a:t>Hellink</a:t>
            </a:r>
            <a:r>
              <a:rPr lang="fr-FR" sz="2400" dirty="0" smtClean="0"/>
              <a:t> : un dispositif d’apprentissage mixte associant </a:t>
            </a:r>
            <a:r>
              <a:rPr lang="fr-FR" sz="2400" dirty="0" err="1" smtClean="0"/>
              <a:t>serious</a:t>
            </a:r>
            <a:r>
              <a:rPr lang="fr-FR" sz="2400" dirty="0" smtClean="0"/>
              <a:t> escape </a:t>
            </a:r>
            <a:r>
              <a:rPr lang="fr-FR" sz="2400" dirty="0" err="1" smtClean="0"/>
              <a:t>game</a:t>
            </a:r>
            <a:r>
              <a:rPr lang="fr-FR" sz="2400" dirty="0" smtClean="0"/>
              <a:t> / exercices </a:t>
            </a:r>
            <a:r>
              <a:rPr lang="fr-FR" sz="2400" dirty="0" err="1" smtClean="0"/>
              <a:t>gamifiés</a:t>
            </a:r>
            <a:r>
              <a:rPr lang="fr-FR" sz="2400" dirty="0" smtClean="0"/>
              <a:t> / jeu vidéo 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1400" dirty="0" smtClean="0"/>
              <a:t>Enseignement des Compétences Informationnelles en Licence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1200" dirty="0" smtClean="0"/>
              <a:t>Par Myriam </a:t>
            </a:r>
            <a:r>
              <a:rPr lang="fr-FR" sz="1200" dirty="0" err="1" smtClean="0"/>
              <a:t>Gorsse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Responsable du </a:t>
            </a:r>
            <a:r>
              <a:rPr lang="fr-FR" sz="1200" dirty="0" smtClean="0"/>
              <a:t>Département </a:t>
            </a:r>
            <a:r>
              <a:rPr lang="fr-FR" sz="1200" dirty="0"/>
              <a:t>Formation et Innovation </a:t>
            </a:r>
            <a:r>
              <a:rPr lang="fr-FR" sz="1200" dirty="0" smtClean="0"/>
              <a:t>Pédagogique des Bibliothèques et Porteuse du Projet </a:t>
            </a:r>
            <a:r>
              <a:rPr lang="fr-FR" sz="1200" dirty="0" err="1" smtClean="0"/>
              <a:t>Hellink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5216624"/>
            <a:ext cx="3106396" cy="406896"/>
          </a:xfrm>
        </p:spPr>
        <p:txBody>
          <a:bodyPr/>
          <a:lstStyle/>
          <a:p>
            <a:r>
              <a:rPr lang="fr-FR" dirty="0" smtClean="0"/>
              <a:t>AVRIL </a:t>
            </a:r>
            <a:r>
              <a:rPr lang="fr-FR" dirty="0"/>
              <a:t>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8264" y="5805264"/>
            <a:ext cx="172819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0465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776" y="44624"/>
            <a:ext cx="6660232" cy="86409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Réveiller VRAIMENT le plaisir d’apprendre ! 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908721"/>
            <a:ext cx="930271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projet </a:t>
            </a:r>
            <a:r>
              <a:rPr lang="fr-FR" dirty="0" err="1" smtClean="0"/>
              <a:t>hellink</a:t>
            </a:r>
            <a:r>
              <a:rPr lang="fr-FR" dirty="0" smtClean="0"/>
              <a:t> : un dispositif d’apprentissage mixte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76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0" y="2525162"/>
            <a:ext cx="3672408" cy="148049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3848" y="20343"/>
            <a:ext cx="5832648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Blended</a:t>
            </a:r>
            <a:r>
              <a:rPr lang="fr-FR" dirty="0"/>
              <a:t> </a:t>
            </a:r>
            <a:r>
              <a:rPr lang="fr-FR" dirty="0" smtClean="0"/>
              <a:t>Learning : le projet </a:t>
            </a:r>
            <a:r>
              <a:rPr lang="fr-FR" dirty="0" err="1" smtClean="0"/>
              <a:t>Hellink</a:t>
            </a:r>
            <a:endParaRPr lang="fr-FR" dirty="0"/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3991408" y="1844155"/>
            <a:ext cx="5291146" cy="57563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r>
              <a:rPr lang="fr-FR" altLang="fr-FR" dirty="0" smtClean="0"/>
              <a:t>Le projet </a:t>
            </a:r>
            <a:r>
              <a:rPr lang="fr-FR" altLang="fr-FR" dirty="0" err="1" smtClean="0"/>
              <a:t>Hellink</a:t>
            </a:r>
            <a:r>
              <a:rPr lang="fr-FR" altLang="fr-FR" dirty="0" smtClean="0"/>
              <a:t> se compose de trois éléments :</a:t>
            </a:r>
          </a:p>
          <a:p>
            <a:pPr marL="342900" indent="-342900">
              <a:defRPr/>
            </a:pPr>
            <a:endParaRPr lang="fr-FR" altLang="fr-FR" dirty="0" smtClean="0"/>
          </a:p>
          <a:p>
            <a:pPr marL="285750" lvl="1">
              <a:buFontTx/>
              <a:buChar char="-"/>
              <a:defRPr/>
            </a:pPr>
            <a:r>
              <a:rPr lang="fr-FR" altLang="fr-FR" sz="1600" dirty="0" smtClean="0">
                <a:latin typeface="Arial Black" panose="020B0A04020102020204" pitchFamily="34" charset="0"/>
              </a:rPr>
              <a:t> Un escape </a:t>
            </a:r>
            <a:r>
              <a:rPr lang="fr-FR" altLang="fr-FR" sz="1600" dirty="0" err="1" smtClean="0">
                <a:latin typeface="Arial Black" panose="020B0A04020102020204" pitchFamily="34" charset="0"/>
              </a:rPr>
              <a:t>game</a:t>
            </a:r>
            <a:r>
              <a:rPr lang="fr-FR" altLang="fr-FR" sz="1600" dirty="0" smtClean="0">
                <a:latin typeface="Arial Black" panose="020B0A04020102020204" pitchFamily="34" charset="0"/>
              </a:rPr>
              <a:t> pédagogique </a:t>
            </a:r>
          </a:p>
          <a:p>
            <a:pPr marL="285750" lvl="1">
              <a:buFontTx/>
              <a:buChar char="-"/>
              <a:defRPr/>
            </a:pPr>
            <a:r>
              <a:rPr lang="fr-FR" altLang="fr-FR" sz="1600" dirty="0" smtClean="0">
                <a:latin typeface="Arial Black" panose="020B0A04020102020204" pitchFamily="34" charset="0"/>
              </a:rPr>
              <a:t> Des </a:t>
            </a:r>
            <a:r>
              <a:rPr lang="fr-FR" altLang="fr-FR" sz="1600" dirty="0">
                <a:latin typeface="Arial Black" panose="020B0A04020102020204" pitchFamily="34" charset="0"/>
              </a:rPr>
              <a:t>exercices </a:t>
            </a:r>
            <a:r>
              <a:rPr lang="fr-FR" altLang="fr-FR" sz="1600" dirty="0" err="1">
                <a:latin typeface="Arial Black" panose="020B0A04020102020204" pitchFamily="34" charset="0"/>
              </a:rPr>
              <a:t>gamifiés</a:t>
            </a:r>
            <a:r>
              <a:rPr lang="fr-FR" altLang="fr-FR" sz="1600" dirty="0">
                <a:latin typeface="Arial Black" panose="020B0A04020102020204" pitchFamily="34" charset="0"/>
              </a:rPr>
              <a:t> à utiliser en Td </a:t>
            </a:r>
            <a:endParaRPr lang="fr-FR" altLang="fr-FR" sz="1600" dirty="0" smtClean="0">
              <a:latin typeface="Arial Black" panose="020B0A04020102020204" pitchFamily="34" charset="0"/>
            </a:endParaRPr>
          </a:p>
          <a:p>
            <a:pPr marL="285750" lvl="1">
              <a:defRPr/>
            </a:pPr>
            <a:r>
              <a:rPr lang="fr-FR" altLang="fr-FR" sz="1600" dirty="0">
                <a:latin typeface="Arial Black" panose="020B0A04020102020204" pitchFamily="34" charset="0"/>
              </a:rPr>
              <a:t> </a:t>
            </a:r>
            <a:r>
              <a:rPr lang="fr-FR" altLang="fr-FR" sz="1600" dirty="0" smtClean="0">
                <a:latin typeface="Arial Black" panose="020B0A04020102020204" pitchFamily="34" charset="0"/>
              </a:rPr>
              <a:t> de Licence</a:t>
            </a:r>
          </a:p>
          <a:p>
            <a:pPr marL="285750" lvl="1">
              <a:buFontTx/>
              <a:buChar char="-"/>
              <a:defRPr/>
            </a:pPr>
            <a:r>
              <a:rPr lang="fr-FR" altLang="fr-FR" sz="1600" dirty="0" smtClean="0">
                <a:latin typeface="Arial Black" panose="020B0A04020102020204" pitchFamily="34" charset="0"/>
              </a:rPr>
              <a:t> Un </a:t>
            </a:r>
            <a:r>
              <a:rPr lang="fr-FR" altLang="fr-FR" sz="1600" dirty="0" err="1" smtClean="0">
                <a:latin typeface="Arial Black" panose="020B0A04020102020204" pitchFamily="34" charset="0"/>
              </a:rPr>
              <a:t>serious</a:t>
            </a:r>
            <a:r>
              <a:rPr lang="fr-FR" altLang="fr-FR" sz="1600" dirty="0" smtClean="0">
                <a:latin typeface="Arial Black" panose="020B0A04020102020204" pitchFamily="34" charset="0"/>
              </a:rPr>
              <a:t> </a:t>
            </a:r>
            <a:r>
              <a:rPr lang="fr-FR" altLang="fr-FR" sz="1600" dirty="0" err="1" smtClean="0">
                <a:latin typeface="Arial Black" panose="020B0A04020102020204" pitchFamily="34" charset="0"/>
              </a:rPr>
              <a:t>game</a:t>
            </a:r>
            <a:endParaRPr lang="fr-FR" altLang="fr-FR" sz="1600" dirty="0" smtClean="0">
              <a:latin typeface="Arial Black" panose="020B0A04020102020204" pitchFamily="34" charset="0"/>
            </a:endParaRPr>
          </a:p>
          <a:p>
            <a:pPr marL="285750" lvl="1">
              <a:buFontTx/>
              <a:buChar char="-"/>
              <a:defRPr/>
            </a:pPr>
            <a:endParaRPr lang="fr-FR" altLang="fr-FR" sz="1800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altLang="fr-FR" dirty="0" smtClean="0"/>
              <a:t>Dans ces trois dispositifs :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altLang="fr-FR" dirty="0" smtClean="0"/>
          </a:p>
          <a:p>
            <a:pPr marL="285750" indent="-285750">
              <a:buFontTx/>
              <a:buChar char="-"/>
              <a:defRPr/>
            </a:pPr>
            <a:r>
              <a:rPr lang="fr-FR" altLang="fr-FR" sz="1600" dirty="0" smtClean="0">
                <a:latin typeface="Arial Black" panose="020B0A04020102020204" pitchFamily="34" charset="0"/>
              </a:rPr>
              <a:t>une même approche pédagogique (l’apprentissage actif)</a:t>
            </a:r>
          </a:p>
          <a:p>
            <a:pPr marL="285750" indent="-285750">
              <a:buFontTx/>
              <a:buChar char="-"/>
              <a:defRPr/>
            </a:pPr>
            <a:endParaRPr lang="fr-FR" altLang="fr-FR" sz="400" dirty="0" smtClean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altLang="fr-FR" sz="1600" dirty="0" smtClean="0">
                <a:latin typeface="Arial Black" panose="020B0A04020102020204" pitchFamily="34" charset="0"/>
              </a:rPr>
              <a:t>un même univers narratif (science-fiction)</a:t>
            </a:r>
          </a:p>
          <a:p>
            <a:pPr marL="285750" indent="-285750">
              <a:buFontTx/>
              <a:buChar char="-"/>
              <a:defRPr/>
            </a:pPr>
            <a:endParaRPr lang="fr-FR" altLang="fr-FR" sz="400" dirty="0" smtClean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altLang="fr-FR" sz="1600" dirty="0" smtClean="0">
                <a:latin typeface="Arial Black" panose="020B0A04020102020204" pitchFamily="34" charset="0"/>
              </a:rPr>
              <a:t>des personnages récurrents facilitant l’appropriation des jeux et exercices par les étudiants </a:t>
            </a:r>
          </a:p>
          <a:p>
            <a:pPr marL="342900" indent="-342900">
              <a:defRPr/>
            </a:pPr>
            <a:endParaRPr lang="fr-FR" altLang="fr-FR" sz="2800" dirty="0" smtClean="0"/>
          </a:p>
          <a:p>
            <a:pPr marL="1085850" lvl="1" indent="-342900">
              <a:defRPr/>
            </a:pPr>
            <a:endParaRPr lang="fr-FR" altLang="fr-FR" sz="2800" dirty="0" smtClean="0"/>
          </a:p>
          <a:p>
            <a:pPr marL="1085850" lvl="1" indent="-342900">
              <a:defRPr/>
            </a:pPr>
            <a:endParaRPr lang="fr-FR" altLang="fr-FR" sz="1800" dirty="0" smtClean="0"/>
          </a:p>
          <a:p>
            <a:pPr lvl="1">
              <a:buFont typeface="Arial" panose="020B0604020202020204" pitchFamily="34" charset="0"/>
              <a:buNone/>
              <a:defRPr/>
            </a:pPr>
            <a:endParaRPr lang="fr-FR" altLang="fr-FR" sz="18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5104"/>
            <a:ext cx="3991408" cy="21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54795"/>
            <a:ext cx="6264696" cy="566936"/>
          </a:xfrm>
        </p:spPr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serious</a:t>
            </a:r>
            <a:r>
              <a:rPr lang="fr-FR" dirty="0" smtClean="0"/>
              <a:t> escape </a:t>
            </a:r>
            <a:r>
              <a:rPr lang="fr-FR" dirty="0" err="1" smtClean="0"/>
              <a:t>game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617" y="1201039"/>
            <a:ext cx="4981904" cy="575635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2238" y="1340768"/>
            <a:ext cx="4353738" cy="5400600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joué </a:t>
            </a:r>
            <a:r>
              <a:rPr lang="fr-FR" sz="1600" dirty="0"/>
              <a:t>en équipe et en temps limité en présence d'un </a:t>
            </a:r>
            <a:r>
              <a:rPr lang="fr-FR" sz="1600" dirty="0" smtClean="0"/>
              <a:t>bibliothécaire-animateur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valorise le fonctionnement en groupe, le </a:t>
            </a:r>
            <a:r>
              <a:rPr lang="fr-FR" sz="1600" dirty="0"/>
              <a:t>"</a:t>
            </a:r>
            <a:r>
              <a:rPr lang="fr-FR" sz="1600" dirty="0" err="1"/>
              <a:t>roleplay</a:t>
            </a:r>
            <a:r>
              <a:rPr lang="fr-FR" sz="1600" dirty="0"/>
              <a:t>" des </a:t>
            </a:r>
            <a:r>
              <a:rPr lang="fr-FR" sz="1600" dirty="0" smtClean="0"/>
              <a:t>étudiants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permet une </a:t>
            </a:r>
            <a:r>
              <a:rPr lang="fr-FR" sz="1600" dirty="0"/>
              <a:t>première prise de contact avec la bibliothèque lors de la rentrée </a:t>
            </a:r>
            <a:r>
              <a:rPr lang="fr-FR" sz="1600" dirty="0" smtClean="0"/>
              <a:t>universitaire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/>
              <a:t>T</a:t>
            </a:r>
            <a:r>
              <a:rPr lang="fr-FR" sz="1600" dirty="0" smtClean="0"/>
              <a:t>hème : les "</a:t>
            </a:r>
            <a:r>
              <a:rPr lang="fr-FR" sz="1600" dirty="0" err="1" smtClean="0"/>
              <a:t>fake</a:t>
            </a:r>
            <a:r>
              <a:rPr lang="fr-FR" sz="1600" dirty="0" smtClean="0"/>
              <a:t> news"  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/>
              <a:t> </a:t>
            </a:r>
            <a:r>
              <a:rPr lang="fr-FR" sz="1600" dirty="0" smtClean="0"/>
              <a:t>           L'efficacité de l’apprentissage repose sur l'articulation </a:t>
            </a:r>
            <a:r>
              <a:rPr lang="fr-FR" sz="1600" dirty="0"/>
              <a:t>entre </a:t>
            </a:r>
            <a:r>
              <a:rPr lang="fr-FR" sz="1600" dirty="0" err="1" smtClean="0"/>
              <a:t>gameplay</a:t>
            </a:r>
            <a:r>
              <a:rPr lang="fr-FR" sz="1600" dirty="0" smtClean="0"/>
              <a:t> (fouille) et </a:t>
            </a:r>
            <a:r>
              <a:rPr lang="fr-FR" sz="1600" dirty="0"/>
              <a:t>contenus à </a:t>
            </a:r>
            <a:r>
              <a:rPr lang="fr-FR" sz="1600" dirty="0" smtClean="0"/>
              <a:t>transmettre (fouille des sources documentaires et confrontation) (Lameras</a:t>
            </a:r>
            <a:r>
              <a:rPr lang="fr-FR" sz="1600" dirty="0"/>
              <a:t>, </a:t>
            </a:r>
            <a:r>
              <a:rPr lang="fr-FR" sz="1600" dirty="0" err="1"/>
              <a:t>Arnab</a:t>
            </a:r>
            <a:r>
              <a:rPr lang="fr-FR" sz="1600" dirty="0"/>
              <a:t>, </a:t>
            </a:r>
            <a:r>
              <a:rPr lang="fr-FR" sz="1600" dirty="0" err="1"/>
              <a:t>Dunwell</a:t>
            </a:r>
            <a:r>
              <a:rPr lang="fr-FR" sz="1600" dirty="0"/>
              <a:t>, 2017</a:t>
            </a:r>
            <a:r>
              <a:rPr lang="fr-FR" sz="1600" dirty="0" smtClean="0"/>
              <a:t>).</a:t>
            </a:r>
          </a:p>
          <a:p>
            <a:pPr lvl="1" algn="just">
              <a:spcBef>
                <a:spcPts val="0"/>
              </a:spcBef>
              <a:defRPr/>
            </a:pPr>
            <a:endParaRPr lang="fr-FR" altLang="fr-FR" dirty="0"/>
          </a:p>
          <a:p>
            <a:pPr lvl="1" algn="just"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Ce dispositif favorise l'attention mais 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également la montée du flow 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sz="1600" dirty="0">
                <a:latin typeface="+mj-lt"/>
              </a:rPr>
              <a:t>(</a:t>
            </a:r>
            <a:r>
              <a:rPr lang="fr-FR" sz="1600" dirty="0" err="1">
                <a:latin typeface="+mj-lt"/>
              </a:rPr>
              <a:t>Wiemker</a:t>
            </a:r>
            <a:r>
              <a:rPr lang="fr-FR" sz="1600" dirty="0">
                <a:latin typeface="+mj-lt"/>
              </a:rPr>
              <a:t>, </a:t>
            </a:r>
            <a:r>
              <a:rPr lang="fr-FR" sz="1600" dirty="0" err="1">
                <a:latin typeface="+mj-lt"/>
              </a:rPr>
              <a:t>Elumir</a:t>
            </a:r>
            <a:r>
              <a:rPr lang="fr-FR" sz="1600" dirty="0">
                <a:latin typeface="+mj-lt"/>
              </a:rPr>
              <a:t>, </a:t>
            </a:r>
            <a:r>
              <a:rPr lang="fr-FR" sz="1600" dirty="0" err="1">
                <a:latin typeface="+mj-lt"/>
              </a:rPr>
              <a:t>Clare</a:t>
            </a:r>
            <a:r>
              <a:rPr lang="fr-FR" sz="1600" dirty="0">
                <a:latin typeface="+mj-lt"/>
              </a:rPr>
              <a:t>, 2015). </a:t>
            </a:r>
            <a:endParaRPr lang="fr-FR" altLang="fr-FR" sz="1600" dirty="0">
              <a:latin typeface="+mj-lt"/>
            </a:endParaRPr>
          </a:p>
          <a:p>
            <a:endParaRPr lang="fr-FR" sz="1600" dirty="0" smtClean="0"/>
          </a:p>
          <a:p>
            <a:endParaRPr lang="fr-FR" sz="1400" dirty="0"/>
          </a:p>
          <a:p>
            <a:endParaRPr lang="fr-FR" sz="14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11" name="Flèche droite 10"/>
          <p:cNvSpPr/>
          <p:nvPr/>
        </p:nvSpPr>
        <p:spPr>
          <a:xfrm>
            <a:off x="72008" y="4420527"/>
            <a:ext cx="755576" cy="23260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125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54795"/>
            <a:ext cx="6264696" cy="566936"/>
          </a:xfrm>
        </p:spPr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serious</a:t>
            </a:r>
            <a:r>
              <a:rPr lang="fr-FR" dirty="0" smtClean="0"/>
              <a:t> escape </a:t>
            </a:r>
            <a:r>
              <a:rPr lang="fr-FR" dirty="0" err="1" smtClean="0"/>
              <a:t>game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179513" y="1340768"/>
            <a:ext cx="4353738" cy="5400600"/>
          </a:xfrm>
        </p:spPr>
        <p:txBody>
          <a:bodyPr>
            <a:norm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0982" y="1100196"/>
            <a:ext cx="9036050" cy="56085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fr-FR" altLang="fr-FR" sz="1600" dirty="0" smtClean="0"/>
          </a:p>
          <a:p>
            <a:pPr algn="just">
              <a:defRPr/>
            </a:pPr>
            <a:r>
              <a:rPr lang="fr-FR" altLang="fr-FR" dirty="0" smtClean="0"/>
              <a:t>Objectifs pédagogiques de </a:t>
            </a:r>
            <a:r>
              <a:rPr lang="fr-FR" altLang="fr-FR" dirty="0" err="1" smtClean="0"/>
              <a:t>Hellink</a:t>
            </a:r>
            <a:r>
              <a:rPr lang="fr-FR" altLang="fr-FR" dirty="0" smtClean="0"/>
              <a:t> Escape :</a:t>
            </a:r>
          </a:p>
          <a:p>
            <a:pPr algn="just">
              <a:defRPr/>
            </a:pPr>
            <a:endParaRPr lang="fr-FR" altLang="fr-FR" sz="1400" dirty="0" smtClean="0"/>
          </a:p>
          <a:p>
            <a:pPr lvl="1" algn="just">
              <a:defRPr/>
            </a:pPr>
            <a:r>
              <a:rPr lang="fr-FR" altLang="fr-FR" dirty="0" smtClean="0">
                <a:latin typeface="+mj-lt"/>
              </a:rPr>
              <a:t>Se former aux Humanités numériques et à l’esprit critique</a:t>
            </a:r>
          </a:p>
          <a:p>
            <a:pPr lvl="1" algn="just">
              <a:defRPr/>
            </a:pPr>
            <a:endParaRPr lang="fr-FR" altLang="fr-FR" dirty="0" smtClean="0">
              <a:latin typeface="+mj-lt"/>
            </a:endParaRPr>
          </a:p>
          <a:p>
            <a:pPr lvl="1" algn="just">
              <a:defRPr/>
            </a:pPr>
            <a:r>
              <a:rPr lang="fr-FR" altLang="fr-FR" dirty="0" smtClean="0">
                <a:latin typeface="+mj-lt"/>
              </a:rPr>
              <a:t>Comprendre les règles de base des sciences de l’information / de l’Information scientifique et technique</a:t>
            </a:r>
          </a:p>
          <a:p>
            <a:pPr lvl="1" algn="just">
              <a:defRPr/>
            </a:pPr>
            <a:endParaRPr lang="fr-FR" altLang="fr-FR" dirty="0" smtClean="0">
              <a:latin typeface="+mj-lt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fr-FR" altLang="fr-FR" dirty="0" smtClean="0">
                <a:latin typeface="+mj-lt"/>
              </a:rPr>
              <a:t>S’accoutumer à confronter ses sources… 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dirty="0" smtClean="0">
                <a:latin typeface="+mj-lt"/>
              </a:rPr>
              <a:t>et à ne pas croire tout ce qu’on lit !</a:t>
            </a:r>
          </a:p>
          <a:p>
            <a:pPr marL="457200" lvl="1" algn="just">
              <a:buFont typeface="Arial" panose="020B0604020202020204" pitchFamily="34" charset="0"/>
              <a:buNone/>
              <a:defRPr/>
            </a:pPr>
            <a:endParaRPr lang="fr-FR" altLang="fr-FR" dirty="0" smtClean="0">
              <a:latin typeface="+mj-lt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fr-FR" altLang="fr-FR" dirty="0" smtClean="0">
                <a:latin typeface="+mj-lt"/>
              </a:rPr>
              <a:t>S’acculturer à l’usage d’une salle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dirty="0" smtClean="0">
                <a:latin typeface="+mj-lt"/>
              </a:rPr>
              <a:t>pédagogique en ilot high </a:t>
            </a:r>
            <a:r>
              <a:rPr lang="fr-FR" altLang="fr-FR" dirty="0" err="1" smtClean="0">
                <a:latin typeface="+mj-lt"/>
              </a:rPr>
              <a:t>tech</a:t>
            </a:r>
            <a:r>
              <a:rPr lang="fr-FR" altLang="fr-FR" dirty="0" smtClean="0">
                <a:latin typeface="+mj-lt"/>
              </a:rPr>
              <a:t> (les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dirty="0" smtClean="0">
                <a:latin typeface="+mj-lt"/>
              </a:rPr>
              <a:t> étudiants devront ensuite revenir dans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dirty="0" smtClean="0">
                <a:latin typeface="+mj-lt"/>
              </a:rPr>
              <a:t>cette salle en cours d’année) </a:t>
            </a:r>
          </a:p>
          <a:p>
            <a:pPr lvl="1" algn="just">
              <a:spcBef>
                <a:spcPts val="0"/>
              </a:spcBef>
              <a:defRPr/>
            </a:pPr>
            <a:endParaRPr lang="fr-FR" altLang="fr-FR" dirty="0" smtClean="0">
              <a:latin typeface="+mj-lt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fr-FR" altLang="fr-FR" dirty="0" smtClean="0">
                <a:latin typeface="+mj-lt"/>
              </a:rPr>
              <a:t>Découvrir la bibliothèque et avoir 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dirty="0" smtClean="0">
                <a:latin typeface="+mj-lt"/>
              </a:rPr>
              <a:t>envie d’y revenir</a:t>
            </a:r>
          </a:p>
          <a:p>
            <a:pPr lvl="1" algn="just">
              <a:spcBef>
                <a:spcPts val="0"/>
              </a:spcBef>
              <a:defRPr/>
            </a:pPr>
            <a:endParaRPr lang="fr-FR" altLang="fr-FR" dirty="0" smtClean="0">
              <a:latin typeface="+mj-lt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fr-FR" dirty="0">
                <a:latin typeface="+mj-lt"/>
              </a:rPr>
              <a:t>Ce dispositif favorise </a:t>
            </a:r>
            <a:r>
              <a:rPr lang="fr-FR" dirty="0" smtClean="0">
                <a:latin typeface="+mj-lt"/>
              </a:rPr>
              <a:t>l'attention </a:t>
            </a:r>
            <a:r>
              <a:rPr lang="fr-FR" dirty="0">
                <a:latin typeface="+mj-lt"/>
              </a:rPr>
              <a:t>mais </a:t>
            </a:r>
            <a:endParaRPr lang="fr-FR" dirty="0" smtClean="0">
              <a:latin typeface="+mj-lt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fr-FR" dirty="0" smtClean="0">
                <a:latin typeface="+mj-lt"/>
              </a:rPr>
              <a:t>également </a:t>
            </a:r>
            <a:r>
              <a:rPr lang="fr-FR" dirty="0">
                <a:latin typeface="+mj-lt"/>
              </a:rPr>
              <a:t>la montée du flow </a:t>
            </a:r>
            <a:endParaRPr lang="fr-FR" dirty="0" smtClean="0">
              <a:latin typeface="+mj-lt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fr-FR" dirty="0" smtClean="0">
                <a:latin typeface="+mj-lt"/>
              </a:rPr>
              <a:t>(</a:t>
            </a:r>
            <a:r>
              <a:rPr lang="fr-FR" dirty="0" err="1">
                <a:latin typeface="+mj-lt"/>
              </a:rPr>
              <a:t>Wiemker</a:t>
            </a:r>
            <a:r>
              <a:rPr lang="fr-FR" dirty="0">
                <a:latin typeface="+mj-lt"/>
              </a:rPr>
              <a:t>, </a:t>
            </a:r>
            <a:r>
              <a:rPr lang="fr-FR" dirty="0" err="1">
                <a:latin typeface="+mj-lt"/>
              </a:rPr>
              <a:t>Elumir</a:t>
            </a:r>
            <a:r>
              <a:rPr lang="fr-FR" dirty="0">
                <a:latin typeface="+mj-lt"/>
              </a:rPr>
              <a:t>, </a:t>
            </a:r>
            <a:r>
              <a:rPr lang="fr-FR" dirty="0" err="1">
                <a:latin typeface="+mj-lt"/>
              </a:rPr>
              <a:t>Clare</a:t>
            </a:r>
            <a:r>
              <a:rPr lang="fr-FR" dirty="0">
                <a:latin typeface="+mj-lt"/>
              </a:rPr>
              <a:t>, 2015). </a:t>
            </a:r>
            <a:endParaRPr lang="fr-FR" altLang="fr-FR" dirty="0" smtClean="0">
              <a:latin typeface="+mj-lt"/>
            </a:endParaRPr>
          </a:p>
          <a:p>
            <a:pPr lvl="1" algn="just">
              <a:defRPr/>
            </a:pPr>
            <a:endParaRPr lang="fr-FR" altLang="fr-FR" dirty="0" smtClean="0">
              <a:latin typeface="+mj-lt"/>
            </a:endParaRPr>
          </a:p>
          <a:p>
            <a:pPr algn="just">
              <a:defRPr/>
            </a:pPr>
            <a:endParaRPr lang="fr-FR" altLang="fr-FR" sz="1600" dirty="0" smtClean="0"/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-1479" r="12590" b="19525"/>
          <a:stretch>
            <a:fillRect/>
          </a:stretch>
        </p:blipFill>
        <p:spPr bwMode="auto">
          <a:xfrm>
            <a:off x="4262276" y="3212976"/>
            <a:ext cx="4878485" cy="337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5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54795"/>
            <a:ext cx="6264696" cy="566936"/>
          </a:xfrm>
        </p:spPr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serious</a:t>
            </a:r>
            <a:r>
              <a:rPr lang="fr-FR" dirty="0" smtClean="0"/>
              <a:t> escape </a:t>
            </a:r>
            <a:r>
              <a:rPr lang="fr-FR" dirty="0" err="1" smtClean="0"/>
              <a:t>game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179513" y="1340768"/>
            <a:ext cx="4353738" cy="5400600"/>
          </a:xfrm>
        </p:spPr>
        <p:txBody>
          <a:bodyPr>
            <a:norm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0982" y="1100196"/>
            <a:ext cx="9036050" cy="49958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fr-FR" altLang="fr-FR" sz="1600" dirty="0" smtClean="0"/>
          </a:p>
          <a:p>
            <a:pPr algn="just">
              <a:defRPr/>
            </a:pPr>
            <a:r>
              <a:rPr lang="fr-FR" altLang="fr-FR" dirty="0" smtClean="0"/>
              <a:t>Objectifs pédagogiques de </a:t>
            </a:r>
            <a:r>
              <a:rPr lang="fr-FR" altLang="fr-FR" dirty="0" err="1" smtClean="0"/>
              <a:t>Hellink</a:t>
            </a:r>
            <a:r>
              <a:rPr lang="fr-FR" altLang="fr-FR" dirty="0" smtClean="0"/>
              <a:t> Escape :</a:t>
            </a:r>
          </a:p>
          <a:p>
            <a:pPr algn="just">
              <a:defRPr/>
            </a:pPr>
            <a:endParaRPr lang="fr-FR" altLang="fr-FR" dirty="0" smtClean="0"/>
          </a:p>
          <a:p>
            <a:pPr lvl="1" algn="just">
              <a:defRPr/>
            </a:pPr>
            <a:r>
              <a:rPr lang="fr-FR" altLang="fr-FR" sz="1600" dirty="0" smtClean="0"/>
              <a:t>Se former aux Humanités numériques et à l’esprit critique</a:t>
            </a:r>
          </a:p>
          <a:p>
            <a:pPr lvl="1" algn="just">
              <a:defRPr/>
            </a:pPr>
            <a:endParaRPr lang="fr-FR" altLang="fr-FR" sz="1600" dirty="0" smtClean="0"/>
          </a:p>
          <a:p>
            <a:pPr lvl="1" algn="just">
              <a:defRPr/>
            </a:pPr>
            <a:r>
              <a:rPr lang="fr-FR" altLang="fr-FR" sz="1600" dirty="0" smtClean="0"/>
              <a:t>Comprendre les règles de base des sciences de l’information / de l’Information scientifique et technique</a:t>
            </a:r>
          </a:p>
          <a:p>
            <a:pPr lvl="1" algn="just">
              <a:defRPr/>
            </a:pPr>
            <a:endParaRPr lang="fr-FR" altLang="fr-FR" sz="1600" dirty="0" smtClean="0"/>
          </a:p>
          <a:p>
            <a:pPr lvl="1" algn="just">
              <a:spcBef>
                <a:spcPts val="0"/>
              </a:spcBef>
              <a:defRPr/>
            </a:pPr>
            <a:r>
              <a:rPr lang="fr-FR" altLang="fr-FR" sz="1600" dirty="0" smtClean="0"/>
              <a:t>S’accoutumer à confronter ses sources… 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sz="1600" dirty="0" smtClean="0"/>
              <a:t>et à ne pas croire tout ce qu’on lit !</a:t>
            </a:r>
          </a:p>
          <a:p>
            <a:pPr marL="457200" lvl="1" algn="just">
              <a:buFont typeface="Arial" panose="020B0604020202020204" pitchFamily="34" charset="0"/>
              <a:buNone/>
              <a:defRPr/>
            </a:pPr>
            <a:endParaRPr lang="fr-FR" altLang="fr-FR" sz="1600" dirty="0" smtClean="0"/>
          </a:p>
          <a:p>
            <a:pPr lvl="1" algn="just">
              <a:spcBef>
                <a:spcPts val="0"/>
              </a:spcBef>
              <a:defRPr/>
            </a:pPr>
            <a:r>
              <a:rPr lang="fr-FR" altLang="fr-FR" sz="1600" dirty="0" smtClean="0"/>
              <a:t>S’acculturer à l’usage d’une salle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sz="1600" dirty="0" smtClean="0"/>
              <a:t>pédagogique en ilot high </a:t>
            </a:r>
            <a:r>
              <a:rPr lang="fr-FR" altLang="fr-FR" sz="1600" dirty="0" err="1" smtClean="0"/>
              <a:t>tech</a:t>
            </a:r>
            <a:r>
              <a:rPr lang="fr-FR" altLang="fr-FR" sz="1600" dirty="0" smtClean="0"/>
              <a:t> (les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sz="1600" dirty="0" smtClean="0"/>
              <a:t> étudiants devront ensuite revenir dans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sz="1600" dirty="0" smtClean="0"/>
              <a:t>cette salle en cours d’année) </a:t>
            </a:r>
          </a:p>
          <a:p>
            <a:pPr marL="457200" lvl="1" algn="just">
              <a:buFont typeface="Arial" panose="020B0604020202020204" pitchFamily="34" charset="0"/>
              <a:buNone/>
              <a:defRPr/>
            </a:pPr>
            <a:endParaRPr lang="fr-FR" altLang="fr-FR" sz="1800" dirty="0" smtClean="0"/>
          </a:p>
          <a:p>
            <a:pPr lvl="1" algn="just">
              <a:spcBef>
                <a:spcPts val="0"/>
              </a:spcBef>
              <a:defRPr/>
            </a:pPr>
            <a:r>
              <a:rPr lang="fr-FR" altLang="fr-FR" sz="1800" dirty="0" smtClean="0"/>
              <a:t>Découvrir la bibliothèque et avoir </a:t>
            </a:r>
          </a:p>
          <a:p>
            <a:pPr lvl="1" algn="just">
              <a:spcBef>
                <a:spcPts val="0"/>
              </a:spcBef>
              <a:defRPr/>
            </a:pPr>
            <a:r>
              <a:rPr lang="fr-FR" altLang="fr-FR" sz="1800" dirty="0" smtClean="0"/>
              <a:t>envie d’y revenir</a:t>
            </a:r>
          </a:p>
          <a:p>
            <a:pPr lvl="1" algn="just">
              <a:defRPr/>
            </a:pPr>
            <a:endParaRPr lang="fr-FR" altLang="fr-FR" sz="1800" dirty="0" smtClean="0"/>
          </a:p>
          <a:p>
            <a:pPr algn="just">
              <a:defRPr/>
            </a:pPr>
            <a:endParaRPr lang="fr-FR" altLang="fr-FR" sz="1600" dirty="0" smtClean="0"/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-1479" r="12590" b="19525"/>
          <a:stretch>
            <a:fillRect/>
          </a:stretch>
        </p:blipFill>
        <p:spPr bwMode="auto">
          <a:xfrm>
            <a:off x="4262276" y="3356992"/>
            <a:ext cx="4878485" cy="337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73778"/>
            <a:ext cx="9180512" cy="69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3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54795"/>
            <a:ext cx="6264696" cy="5669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exercices </a:t>
            </a:r>
            <a:r>
              <a:rPr lang="fr-FR" dirty="0" err="1" smtClean="0"/>
              <a:t>gamifiés</a:t>
            </a:r>
            <a:r>
              <a:rPr lang="fr-FR" dirty="0" smtClean="0"/>
              <a:t> en TD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0" y="1308166"/>
            <a:ext cx="9144000" cy="540060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Dès 2014 : TD de licence </a:t>
            </a:r>
            <a:r>
              <a:rPr lang="fr-FR" dirty="0" err="1" smtClean="0"/>
              <a:t>gamifiés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Dans le cadre du projet </a:t>
            </a:r>
            <a:r>
              <a:rPr lang="fr-FR" dirty="0" err="1" smtClean="0"/>
              <a:t>Hellink</a:t>
            </a:r>
            <a:r>
              <a:rPr lang="fr-FR" dirty="0" smtClean="0"/>
              <a:t> : exercices revus pour intégrer l’univers </a:t>
            </a:r>
            <a:r>
              <a:rPr lang="fr-FR" dirty="0" err="1" smtClean="0"/>
              <a:t>Hellink</a:t>
            </a:r>
            <a:r>
              <a:rPr lang="fr-FR" dirty="0" smtClean="0"/>
              <a:t> et ses personnages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Pédagogie active : 1h45 d’enquête pour résoudre un mystère en explorant les bases de données, les bases de presse et le catalogue de la bibliothèque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 dernier ¼ d’heure de td permet de jouer au jeu vidéo en partie courte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64 séances et </a:t>
            </a:r>
          </a:p>
          <a:p>
            <a:r>
              <a:rPr lang="fr-FR" dirty="0" smtClean="0"/>
              <a:t>675 étudiants formés en</a:t>
            </a:r>
          </a:p>
          <a:p>
            <a:r>
              <a:rPr lang="fr-FR" dirty="0" smtClean="0"/>
              <a:t>2017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TD intégré au module</a:t>
            </a:r>
          </a:p>
          <a:p>
            <a:r>
              <a:rPr lang="fr-FR" dirty="0" smtClean="0"/>
              <a:t>de Méthodologie du </a:t>
            </a:r>
          </a:p>
          <a:p>
            <a:r>
              <a:rPr lang="fr-FR" dirty="0" smtClean="0"/>
              <a:t>Travail universitaire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30" y="4437111"/>
            <a:ext cx="5798314" cy="24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4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54795"/>
            <a:ext cx="6264696" cy="5669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exercices </a:t>
            </a:r>
            <a:r>
              <a:rPr lang="fr-FR" dirty="0" err="1" smtClean="0"/>
              <a:t>gamifiés</a:t>
            </a:r>
            <a:r>
              <a:rPr lang="fr-FR" dirty="0" smtClean="0"/>
              <a:t> en TD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0" y="1308166"/>
            <a:ext cx="9144000" cy="540060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Dès 2014 : TD de licence </a:t>
            </a:r>
            <a:r>
              <a:rPr lang="fr-FR" dirty="0" err="1" smtClean="0"/>
              <a:t>gamifiés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Dans le cadre du projet </a:t>
            </a:r>
            <a:r>
              <a:rPr lang="fr-FR" dirty="0" err="1" smtClean="0"/>
              <a:t>Hellink</a:t>
            </a:r>
            <a:r>
              <a:rPr lang="fr-FR" dirty="0" smtClean="0"/>
              <a:t> : exercices revus pour intégrer l’univers </a:t>
            </a:r>
            <a:r>
              <a:rPr lang="fr-FR" dirty="0" err="1" smtClean="0"/>
              <a:t>Hellink</a:t>
            </a:r>
            <a:r>
              <a:rPr lang="fr-FR" dirty="0" smtClean="0"/>
              <a:t> et ses personnages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Pédagogie active : 1h45 d’enquête pour résoudre un mystère en explorant les bases de données, les bases de presse et le catalogue de la bibliothèque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 dernier ¼ d’heure de td permet de jouer au jeu vidéo en partie courte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64 séances et </a:t>
            </a:r>
          </a:p>
          <a:p>
            <a:r>
              <a:rPr lang="fr-FR" dirty="0" smtClean="0"/>
              <a:t>675 étudiants formés en</a:t>
            </a:r>
          </a:p>
          <a:p>
            <a:r>
              <a:rPr lang="fr-FR" dirty="0" smtClean="0"/>
              <a:t>2017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TD intégré au module</a:t>
            </a:r>
          </a:p>
          <a:p>
            <a:r>
              <a:rPr lang="fr-FR" dirty="0" smtClean="0"/>
              <a:t>de Méthodologie du </a:t>
            </a:r>
          </a:p>
          <a:p>
            <a:r>
              <a:rPr lang="fr-FR" dirty="0" smtClean="0"/>
              <a:t>Travail universitaire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30" y="4437111"/>
            <a:ext cx="5798314" cy="24165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219" y="0"/>
            <a:ext cx="9236618" cy="6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54795"/>
            <a:ext cx="6264696" cy="566936"/>
          </a:xfrm>
        </p:spPr>
        <p:txBody>
          <a:bodyPr>
            <a:normAutofit/>
          </a:bodyPr>
          <a:lstStyle/>
          <a:p>
            <a:r>
              <a:rPr lang="fr-FR" dirty="0" smtClean="0"/>
              <a:t>Le jeu vidéo </a:t>
            </a:r>
            <a:r>
              <a:rPr lang="fr-FR" dirty="0" err="1" smtClean="0"/>
              <a:t>Hellink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1" y="1478233"/>
            <a:ext cx="9144000" cy="540060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1400" dirty="0" smtClean="0"/>
              <a:t>Un </a:t>
            </a:r>
            <a:r>
              <a:rPr lang="fr-FR" sz="1400" dirty="0"/>
              <a:t>jeu vidéo pédagogique original, créé par une équipe composite mêlant </a:t>
            </a:r>
            <a:r>
              <a:rPr lang="fr-FR" sz="1400" dirty="0" smtClean="0"/>
              <a:t>bibliothécaires</a:t>
            </a:r>
            <a:r>
              <a:rPr lang="fr-FR" sz="1400" dirty="0"/>
              <a:t>, </a:t>
            </a:r>
            <a:r>
              <a:rPr lang="fr-FR" sz="1400" dirty="0" smtClean="0"/>
              <a:t>ingénieurs pédagogiques </a:t>
            </a:r>
            <a:r>
              <a:rPr lang="fr-FR" sz="1400" dirty="0"/>
              <a:t>et </a:t>
            </a:r>
            <a:r>
              <a:rPr lang="fr-FR" sz="1400" dirty="0" err="1"/>
              <a:t>game</a:t>
            </a:r>
            <a:r>
              <a:rPr lang="fr-FR" sz="1400" dirty="0"/>
              <a:t> designers intégrés à l'équipe pédagogique de la </a:t>
            </a:r>
            <a:r>
              <a:rPr lang="fr-FR" sz="1400" dirty="0" smtClean="0"/>
              <a:t>bibliothèque pendant 1 an et demi.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Graphismes et musiques originaux qui se </a:t>
            </a:r>
            <a:r>
              <a:rPr lang="fr-FR" sz="1400" dirty="0"/>
              <a:t>retrouvent dans l'escape </a:t>
            </a:r>
            <a:r>
              <a:rPr lang="fr-FR" sz="1400" dirty="0" err="1"/>
              <a:t>game</a:t>
            </a:r>
            <a:r>
              <a:rPr lang="fr-FR" sz="1400" dirty="0"/>
              <a:t> et le jeu vidéo, </a:t>
            </a:r>
            <a:r>
              <a:rPr lang="fr-FR" sz="1400" dirty="0" smtClean="0"/>
              <a:t>pour </a:t>
            </a:r>
            <a:r>
              <a:rPr lang="fr-FR" sz="1400" dirty="0"/>
              <a:t>favoriser </a:t>
            </a:r>
            <a:r>
              <a:rPr lang="fr-FR" sz="1400" dirty="0" smtClean="0"/>
              <a:t>l'immersion</a:t>
            </a:r>
            <a:r>
              <a:rPr lang="fr-FR" sz="1400" dirty="0"/>
              <a:t>. 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11" name="Espace réservé du conten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9537" y="3356992"/>
            <a:ext cx="6284535" cy="3535324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-70" y="2952160"/>
            <a:ext cx="2859607" cy="356681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Le jeu vidéo est utilisé en td en version courte (séquence pédagogique de 15 minutes animée par un bibliothécaire-formateur), et est ensuite téléchargeable pour être joué en partie longue à distance.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Bande-annonce </a:t>
            </a:r>
            <a:r>
              <a:rPr lang="fr-FR" sz="1400" dirty="0" err="1" smtClean="0"/>
              <a:t>visionnable</a:t>
            </a:r>
            <a:r>
              <a:rPr lang="fr-FR" sz="1400" dirty="0"/>
              <a:t> ici </a:t>
            </a:r>
            <a:r>
              <a:rPr lang="fr-FR" sz="1400" dirty="0" smtClean="0"/>
              <a:t>: </a:t>
            </a:r>
            <a:r>
              <a:rPr lang="fr-FR" sz="1400" u="sng" dirty="0" smtClean="0"/>
              <a:t>https</a:t>
            </a:r>
            <a:r>
              <a:rPr lang="fr-FR" sz="1400" u="sng" dirty="0"/>
              <a:t>://www.youtube.com/watch?v=sEg6qkF0-1A</a:t>
            </a:r>
            <a:endParaRPr lang="fr-FR" sz="1400" u="sng" dirty="0" smtClean="0"/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3718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54795"/>
            <a:ext cx="6264696" cy="566936"/>
          </a:xfrm>
        </p:spPr>
        <p:txBody>
          <a:bodyPr>
            <a:normAutofit/>
          </a:bodyPr>
          <a:lstStyle/>
          <a:p>
            <a:r>
              <a:rPr lang="fr-FR" dirty="0" smtClean="0"/>
              <a:t>Le jeu vidéo </a:t>
            </a:r>
            <a:r>
              <a:rPr lang="fr-FR" dirty="0" err="1" smtClean="0"/>
              <a:t>Hellink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107504" y="1628800"/>
            <a:ext cx="6120680" cy="5400600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Le jeu vidéo propose et déroule deux mécaniques de jeu différentes : 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une mécanique de course de mots clés</a:t>
            </a:r>
          </a:p>
          <a:p>
            <a:pPr marL="285750" indent="-285750">
              <a:buFontTx/>
              <a:buChar char="-"/>
            </a:pP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une mécanique de confrontation des sources, sur des thèmes liés aux humanités numériques permettant également l'acculturation des étudiants de licence à des notions qu'ils retrouveront au cours </a:t>
            </a:r>
            <a:r>
              <a:rPr lang="fr-FR" sz="2000" dirty="0"/>
              <a:t>de leurs études (présentation du circuit de l'édition scientifique, familiarisation avec l'open </a:t>
            </a:r>
            <a:r>
              <a:rPr lang="fr-FR" sz="2000" dirty="0" err="1"/>
              <a:t>access</a:t>
            </a:r>
            <a:r>
              <a:rPr lang="fr-FR" sz="2000" dirty="0"/>
              <a:t>,...). </a:t>
            </a:r>
          </a:p>
          <a:p>
            <a:endParaRPr lang="fr-FR" sz="2000" dirty="0"/>
          </a:p>
          <a:p>
            <a:endParaRPr lang="fr-FR" sz="14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12" name="Picture 4" descr="C:\Users\Thomas\Documents\trustno2\Bifrost\Hellink\Documents\Graphisme\Personnages\Sidekick\HELLINK_CHA_SIDEK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417638"/>
            <a:ext cx="2671762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01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54795"/>
            <a:ext cx="6264696" cy="566936"/>
          </a:xfrm>
        </p:spPr>
        <p:txBody>
          <a:bodyPr>
            <a:normAutofit/>
          </a:bodyPr>
          <a:lstStyle/>
          <a:p>
            <a:r>
              <a:rPr lang="fr-FR" dirty="0" smtClean="0"/>
              <a:t>Le jeu vidéo </a:t>
            </a:r>
            <a:r>
              <a:rPr lang="fr-FR" dirty="0" err="1" smtClean="0"/>
              <a:t>Hellink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00" y="0"/>
            <a:ext cx="919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46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3848" y="20343"/>
            <a:ext cx="583264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Evaluer les activités </a:t>
            </a:r>
            <a:r>
              <a:rPr lang="fr-FR" dirty="0" err="1" smtClean="0"/>
              <a:t>ludopédagogiques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0" y="1628800"/>
            <a:ext cx="8892480" cy="4176266"/>
          </a:xfrm>
        </p:spPr>
        <p:txBody>
          <a:bodyPr/>
          <a:lstStyle/>
          <a:p>
            <a:r>
              <a:rPr lang="fr-FR" sz="1600" dirty="0" smtClean="0">
                <a:latin typeface="+mj-lt"/>
              </a:rPr>
              <a:t>L’évaluation se fait en plusieurs temps : </a:t>
            </a:r>
          </a:p>
          <a:p>
            <a:endParaRPr lang="fr-FR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Quizz de sortie après l’escape </a:t>
            </a:r>
            <a:r>
              <a:rPr lang="fr-FR" dirty="0" err="1" smtClean="0">
                <a:latin typeface="+mj-lt"/>
              </a:rPr>
              <a:t>game</a:t>
            </a:r>
            <a:r>
              <a:rPr lang="fr-FR" dirty="0" smtClean="0">
                <a:latin typeface="+mj-lt"/>
              </a:rPr>
              <a:t> 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Formulaire d’évaluation après la formation </a:t>
            </a:r>
            <a:r>
              <a:rPr lang="fr-FR" dirty="0" err="1" smtClean="0">
                <a:latin typeface="+mj-lt"/>
              </a:rPr>
              <a:t>gamifiée</a:t>
            </a:r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Le jeu vidéo prévoit également la collecte de Learning </a:t>
            </a:r>
            <a:r>
              <a:rPr lang="fr-FR" dirty="0" err="1" smtClean="0">
                <a:latin typeface="+mj-lt"/>
              </a:rPr>
              <a:t>Analytics</a:t>
            </a:r>
            <a:r>
              <a:rPr lang="fr-FR" dirty="0" smtClean="0">
                <a:latin typeface="+mj-lt"/>
              </a:rPr>
              <a:t>, mais la mise en place technique est complexe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+mj-lt"/>
              </a:rPr>
              <a:t>A ces méthodes d’évaluation qualitative, on souhaite à terme ajouter des méthodes quantitatives 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05" y="4293096"/>
            <a:ext cx="4102748" cy="225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-27385" y="4077072"/>
            <a:ext cx="4940790" cy="285293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fr-F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300" dirty="0" smtClean="0">
                <a:latin typeface="+mj-lt"/>
              </a:rPr>
              <a:t>Il convient </a:t>
            </a:r>
            <a:r>
              <a:rPr lang="fr-FR" sz="1300" dirty="0">
                <a:latin typeface="+mj-lt"/>
              </a:rPr>
              <a:t>d'interroger en continu </a:t>
            </a:r>
            <a:r>
              <a:rPr lang="fr-FR" sz="1300" dirty="0" smtClean="0">
                <a:latin typeface="+mj-lt"/>
              </a:rPr>
              <a:t>le </a:t>
            </a:r>
            <a:r>
              <a:rPr lang="fr-FR" sz="1300" dirty="0">
                <a:latin typeface="+mj-lt"/>
              </a:rPr>
              <a:t>lien entre l'introduction </a:t>
            </a:r>
            <a:r>
              <a:rPr lang="fr-FR" sz="1300" dirty="0" smtClean="0">
                <a:latin typeface="+mj-lt"/>
              </a:rPr>
              <a:t>des </a:t>
            </a:r>
            <a:r>
              <a:rPr lang="fr-FR" sz="1300" dirty="0" err="1" smtClean="0">
                <a:latin typeface="+mj-lt"/>
              </a:rPr>
              <a:t>serious</a:t>
            </a:r>
            <a:r>
              <a:rPr lang="fr-FR" sz="1300" dirty="0" smtClean="0">
                <a:latin typeface="+mj-lt"/>
              </a:rPr>
              <a:t> </a:t>
            </a:r>
            <a:r>
              <a:rPr lang="fr-FR" sz="1300" dirty="0" err="1" smtClean="0">
                <a:latin typeface="+mj-lt"/>
              </a:rPr>
              <a:t>games</a:t>
            </a:r>
            <a:r>
              <a:rPr lang="fr-FR" sz="1300" dirty="0" smtClean="0">
                <a:latin typeface="+mj-lt"/>
              </a:rPr>
              <a:t> (et </a:t>
            </a:r>
            <a:r>
              <a:rPr lang="fr-FR" sz="1300" dirty="0">
                <a:latin typeface="+mj-lt"/>
              </a:rPr>
              <a:t>donc d'une certaine forme "d'amusement") dans l'apprentissage et le succès de celui-ci (</a:t>
            </a:r>
            <a:r>
              <a:rPr lang="fr-FR" sz="1300" dirty="0" err="1">
                <a:latin typeface="+mj-lt"/>
              </a:rPr>
              <a:t>Iten</a:t>
            </a:r>
            <a:r>
              <a:rPr lang="fr-FR" sz="1300" dirty="0">
                <a:latin typeface="+mj-lt"/>
              </a:rPr>
              <a:t>, </a:t>
            </a:r>
            <a:r>
              <a:rPr lang="fr-FR" sz="1300" dirty="0" err="1">
                <a:latin typeface="+mj-lt"/>
              </a:rPr>
              <a:t>Petko</a:t>
            </a:r>
            <a:r>
              <a:rPr lang="fr-FR" sz="1300" dirty="0">
                <a:latin typeface="+mj-lt"/>
              </a:rPr>
              <a:t>, 2016). Si la question de l'immersion reste essentielle </a:t>
            </a:r>
            <a:r>
              <a:rPr lang="fr-FR" sz="1300" dirty="0" smtClean="0">
                <a:latin typeface="+mj-lt"/>
              </a:rPr>
              <a:t>(</a:t>
            </a:r>
            <a:r>
              <a:rPr lang="fr-FR" sz="1300" dirty="0">
                <a:latin typeface="+mj-lt"/>
              </a:rPr>
              <a:t>Cheng, </a:t>
            </a:r>
            <a:r>
              <a:rPr lang="fr-FR" sz="1300" dirty="0" err="1">
                <a:latin typeface="+mj-lt"/>
              </a:rPr>
              <a:t>Yu</a:t>
            </a:r>
            <a:r>
              <a:rPr lang="fr-FR" sz="1300" dirty="0">
                <a:latin typeface="+mj-lt"/>
              </a:rPr>
              <a:t> Wen, 2017), au delà des enquêtes qualitatives, nécessairement impactées par le plaisir ressenti par </a:t>
            </a:r>
            <a:r>
              <a:rPr lang="fr-FR" sz="1300" dirty="0" smtClean="0">
                <a:latin typeface="+mj-lt"/>
              </a:rPr>
              <a:t>l'étudiant, </a:t>
            </a:r>
            <a:r>
              <a:rPr lang="fr-FR" sz="1300" dirty="0">
                <a:latin typeface="+mj-lt"/>
              </a:rPr>
              <a:t>l'analyse de l'efficacité </a:t>
            </a:r>
            <a:r>
              <a:rPr lang="fr-FR" sz="1300" dirty="0" smtClean="0">
                <a:latin typeface="+mj-lt"/>
              </a:rPr>
              <a:t>du dispositif implique l'usage </a:t>
            </a:r>
            <a:r>
              <a:rPr lang="fr-FR" sz="1300" dirty="0">
                <a:latin typeface="+mj-lt"/>
              </a:rPr>
              <a:t>d'un modèle d'évaluation complet </a:t>
            </a:r>
            <a:r>
              <a:rPr lang="fr-FR" sz="1300" dirty="0" smtClean="0">
                <a:latin typeface="+mj-lt"/>
              </a:rPr>
              <a:t>(</a:t>
            </a:r>
            <a:r>
              <a:rPr lang="fr-FR" sz="1300" dirty="0">
                <a:latin typeface="+mj-lt"/>
              </a:rPr>
              <a:t>méthode </a:t>
            </a:r>
            <a:r>
              <a:rPr lang="fr-FR" sz="1300" dirty="0" err="1">
                <a:latin typeface="+mj-lt"/>
              </a:rPr>
              <a:t>CEPAJe</a:t>
            </a:r>
            <a:r>
              <a:rPr lang="fr-FR" sz="1300" dirty="0">
                <a:latin typeface="+mj-lt"/>
              </a:rPr>
              <a:t>, Alvarez, Chaumette, </a:t>
            </a:r>
            <a:r>
              <a:rPr lang="fr-FR" sz="1300" dirty="0" smtClean="0">
                <a:latin typeface="+mj-lt"/>
              </a:rPr>
              <a:t>2017 ; Learning </a:t>
            </a:r>
            <a:r>
              <a:rPr lang="fr-FR" sz="1300" dirty="0" err="1" smtClean="0">
                <a:latin typeface="+mj-lt"/>
              </a:rPr>
              <a:t>Analytics</a:t>
            </a:r>
            <a:r>
              <a:rPr lang="fr-FR" sz="1300" dirty="0" smtClean="0">
                <a:latin typeface="+mj-lt"/>
              </a:rPr>
              <a:t>). </a:t>
            </a:r>
            <a:endParaRPr lang="fr-FR" sz="13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4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9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3848" y="20343"/>
            <a:ext cx="5832648" cy="888377"/>
          </a:xfrm>
        </p:spPr>
        <p:txBody>
          <a:bodyPr>
            <a:normAutofit/>
          </a:bodyPr>
          <a:lstStyle/>
          <a:p>
            <a:r>
              <a:rPr lang="fr-FR" dirty="0" smtClean="0"/>
              <a:t>Pistes pour l’avenir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107504" y="1628800"/>
            <a:ext cx="8640960" cy="504056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Renforcer les coopérations internes (</a:t>
            </a:r>
            <a:r>
              <a:rPr lang="fr-FR" sz="1600" dirty="0" err="1" smtClean="0">
                <a:latin typeface="+mj-lt"/>
              </a:rPr>
              <a:t>Play@SU</a:t>
            </a:r>
            <a:r>
              <a:rPr lang="fr-FR" sz="1600" dirty="0" smtClean="0">
                <a:latin typeface="+mj-lt"/>
              </a:rPr>
              <a:t>, Capsule, Vie Etudiante) et externes (CRI, CANOPE95, CLEMI,…)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Exploiter les Learning </a:t>
            </a:r>
            <a:r>
              <a:rPr lang="fr-FR" sz="1600" dirty="0" err="1" smtClean="0">
                <a:latin typeface="+mj-lt"/>
              </a:rPr>
              <a:t>Analytics</a:t>
            </a:r>
            <a:r>
              <a:rPr lang="fr-FR" sz="1600" dirty="0" smtClean="0">
                <a:latin typeface="+mj-lt"/>
              </a:rPr>
              <a:t> du jeu vidéo, et mettre en place la méthode </a:t>
            </a:r>
            <a:r>
              <a:rPr lang="fr-FR" sz="1600" dirty="0" err="1" smtClean="0">
                <a:latin typeface="+mj-lt"/>
              </a:rPr>
              <a:t>CEPAJe</a:t>
            </a:r>
            <a:r>
              <a:rPr lang="fr-FR" sz="1600" dirty="0" smtClean="0">
                <a:latin typeface="+mj-lt"/>
              </a:rPr>
              <a:t> pour l’escape </a:t>
            </a:r>
            <a:r>
              <a:rPr lang="fr-FR" sz="1600" dirty="0" err="1" smtClean="0">
                <a:latin typeface="+mj-lt"/>
              </a:rPr>
              <a:t>game</a:t>
            </a:r>
            <a:endParaRPr lang="fr-FR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En lien avec la Commission Pédagogie de l’ADBU, développer un module Lycées (</a:t>
            </a:r>
            <a:r>
              <a:rPr lang="fr-FR" sz="1600" dirty="0">
                <a:latin typeface="+mj-lt"/>
              </a:rPr>
              <a:t>C</a:t>
            </a:r>
            <a:r>
              <a:rPr lang="fr-FR" sz="1600" dirty="0" smtClean="0">
                <a:latin typeface="+mj-lt"/>
              </a:rPr>
              <a:t>ontinuum Bac-3/ Bac+3)</a:t>
            </a:r>
          </a:p>
          <a:p>
            <a:endParaRPr lang="fr-FR" sz="16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Au total, entre </a:t>
            </a:r>
            <a:r>
              <a:rPr lang="en-US" sz="1600" dirty="0">
                <a:latin typeface="+mj-lt"/>
              </a:rPr>
              <a:t>8000 </a:t>
            </a:r>
            <a:r>
              <a:rPr lang="en-US" sz="1600" dirty="0" smtClean="0">
                <a:latin typeface="+mj-lt"/>
              </a:rPr>
              <a:t>et 10 000</a:t>
            </a:r>
          </a:p>
          <a:p>
            <a:r>
              <a:rPr lang="en-US" sz="1600" dirty="0" err="1" smtClean="0">
                <a:latin typeface="+mj-lt"/>
              </a:rPr>
              <a:t>étudiants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seront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formés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au </a:t>
            </a:r>
            <a:r>
              <a:rPr lang="en-US" sz="1600" dirty="0" smtClean="0">
                <a:latin typeface="+mj-lt"/>
              </a:rPr>
              <a:t>sein</a:t>
            </a:r>
          </a:p>
          <a:p>
            <a:r>
              <a:rPr lang="en-US" sz="1600" dirty="0" smtClean="0">
                <a:latin typeface="+mj-lt"/>
              </a:rPr>
              <a:t>du  </a:t>
            </a:r>
            <a:r>
              <a:rPr lang="en-US" sz="1600" dirty="0">
                <a:latin typeface="+mj-lt"/>
              </a:rPr>
              <a:t>service </a:t>
            </a:r>
            <a:r>
              <a:rPr lang="en-US" sz="1600" dirty="0" err="1" smtClean="0">
                <a:latin typeface="+mj-lt"/>
              </a:rPr>
              <a:t>en</a:t>
            </a:r>
            <a:r>
              <a:rPr lang="en-US" sz="1600" dirty="0" smtClean="0">
                <a:latin typeface="+mj-lt"/>
              </a:rPr>
              <a:t> 2018 -&gt; Les </a:t>
            </a:r>
            <a:r>
              <a:rPr lang="en-US" sz="1600" dirty="0" err="1" smtClean="0">
                <a:latin typeface="+mj-lt"/>
              </a:rPr>
              <a:t>pistes</a:t>
            </a:r>
            <a:r>
              <a:rPr lang="en-US" sz="1600" dirty="0" smtClean="0">
                <a:latin typeface="+mj-lt"/>
              </a:rPr>
              <a:t> </a:t>
            </a:r>
          </a:p>
          <a:p>
            <a:r>
              <a:rPr lang="en-US" sz="1600" dirty="0" err="1" smtClean="0">
                <a:latin typeface="+mj-lt"/>
              </a:rPr>
              <a:t>d’utilisation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sont</a:t>
            </a:r>
            <a:r>
              <a:rPr lang="en-US" sz="1600" dirty="0" smtClean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nombreuses</a:t>
            </a:r>
          </a:p>
          <a:p>
            <a:r>
              <a:rPr lang="fr-FR" sz="1600" dirty="0">
                <a:latin typeface="+mj-lt"/>
              </a:rPr>
              <a:t>d</a:t>
            </a:r>
            <a:r>
              <a:rPr lang="fr-FR" sz="1600" dirty="0" smtClean="0">
                <a:latin typeface="+mj-lt"/>
              </a:rPr>
              <a:t>ans le contexte de la nouvelle</a:t>
            </a:r>
          </a:p>
          <a:p>
            <a:r>
              <a:rPr lang="fr-FR" sz="1600" dirty="0" smtClean="0">
                <a:latin typeface="+mj-lt"/>
              </a:rPr>
              <a:t>université</a:t>
            </a:r>
            <a:endParaRPr lang="fr-FR" sz="1600" dirty="0">
              <a:latin typeface="+mj-lt"/>
            </a:endParaRPr>
          </a:p>
          <a:p>
            <a:r>
              <a:rPr lang="fr-FR" sz="1600" dirty="0" smtClean="0">
                <a:latin typeface="+mj-lt"/>
              </a:rPr>
              <a:t/>
            </a:r>
            <a:br>
              <a:rPr lang="fr-FR" sz="1600" dirty="0" smtClean="0">
                <a:latin typeface="+mj-lt"/>
              </a:rPr>
            </a:br>
            <a:r>
              <a:rPr lang="fr-FR" sz="1600" dirty="0" smtClean="0">
                <a:latin typeface="+mj-lt"/>
              </a:rPr>
              <a:t/>
            </a:r>
            <a:br>
              <a:rPr lang="fr-FR" sz="1600" dirty="0" smtClean="0">
                <a:latin typeface="+mj-lt"/>
              </a:rPr>
            </a:br>
            <a:endParaRPr lang="fr-FR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918534"/>
            <a:ext cx="5310680" cy="29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2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7535862" cy="566936"/>
          </a:xfrm>
        </p:spPr>
        <p:txBody>
          <a:bodyPr>
            <a:normAutofit/>
          </a:bodyPr>
          <a:lstStyle/>
          <a:p>
            <a:r>
              <a:rPr lang="fr-FR" dirty="0"/>
              <a:t>Pistes bibliographiques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1403648" y="1884867"/>
            <a:ext cx="7561262" cy="403225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fr-FR" sz="1100" dirty="0"/>
          </a:p>
          <a:p>
            <a:pPr marL="285750" indent="-285750">
              <a:buFontTx/>
              <a:buChar char="-"/>
            </a:pPr>
            <a:endParaRPr lang="fr-FR" sz="1100" dirty="0"/>
          </a:p>
          <a:p>
            <a:pPr marL="285750" indent="-285750">
              <a:buFontTx/>
              <a:buChar char="-"/>
            </a:pPr>
            <a:endParaRPr lang="fr-FR" sz="1100" dirty="0"/>
          </a:p>
          <a:p>
            <a:pPr marL="285750" indent="-285750">
              <a:buFontTx/>
              <a:buChar char="-"/>
            </a:pPr>
            <a:endParaRPr lang="fr-FR" sz="1100" dirty="0"/>
          </a:p>
          <a:p>
            <a:pPr marL="285750" indent="-285750">
              <a:buFontTx/>
              <a:buChar char="-"/>
            </a:pPr>
            <a:endParaRPr lang="fr-FR" sz="1100" dirty="0"/>
          </a:p>
          <a:p>
            <a:pPr marL="285750" indent="-285750">
              <a:buFontTx/>
              <a:buChar char="-"/>
            </a:pPr>
            <a:endParaRPr lang="fr-FR" sz="11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6453336"/>
            <a:ext cx="4968552" cy="25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286906"/>
            <a:ext cx="8977998" cy="557109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/>
              <a:t>Alvarez, Julian, et Pascal Chaumette. « Présentation d’un modèle dédié à l’évaluation d’activités </a:t>
            </a:r>
            <a:r>
              <a:rPr lang="fr-FR" sz="1050" dirty="0" err="1"/>
              <a:t>ludo</a:t>
            </a:r>
            <a:r>
              <a:rPr lang="fr-FR" sz="1050" dirty="0"/>
              <a:t>-pédagogiques et retours d’expériences ». Recherche et pratiques pédagogiques en langues de spécialité. Cahiers de l’</a:t>
            </a:r>
            <a:r>
              <a:rPr lang="fr-FR" sz="1050" dirty="0" err="1"/>
              <a:t>Apliut</a:t>
            </a:r>
            <a:r>
              <a:rPr lang="fr-FR" sz="1050" dirty="0"/>
              <a:t> , no Vol.36 N°2 (30 juin 2017). </a:t>
            </a:r>
          </a:p>
          <a:p>
            <a:endParaRPr lang="fr-FR" sz="1050" dirty="0"/>
          </a:p>
          <a:p>
            <a:r>
              <a:rPr lang="fr-FR" sz="1050" dirty="0"/>
              <a:t>Cartier, Michel. Le nouveau monde des </a:t>
            </a:r>
            <a:r>
              <a:rPr lang="fr-FR" sz="1050" dirty="0" err="1"/>
              <a:t>infostructures</a:t>
            </a:r>
            <a:r>
              <a:rPr lang="fr-FR" sz="1050" dirty="0"/>
              <a:t>. Les Editions Fides, 1997</a:t>
            </a:r>
            <a:r>
              <a:rPr lang="fr-FR" sz="1050" dirty="0" smtClean="0"/>
              <a:t>.</a:t>
            </a:r>
          </a:p>
          <a:p>
            <a:endParaRPr lang="fr-FR" sz="1050" dirty="0" smtClean="0"/>
          </a:p>
          <a:p>
            <a:r>
              <a:rPr lang="en-US" sz="1050" dirty="0" smtClean="0"/>
              <a:t>Cheng</a:t>
            </a:r>
            <a:r>
              <a:rPr lang="en-US" sz="1050" dirty="0"/>
              <a:t>, </a:t>
            </a:r>
            <a:r>
              <a:rPr lang="en-US" sz="1050" dirty="0" err="1"/>
              <a:t>Meng</a:t>
            </a:r>
            <a:r>
              <a:rPr lang="en-US" sz="1050" dirty="0"/>
              <a:t>-Tzu, Yu-Wen Lin, Hsiao-Ching She, et Po-</a:t>
            </a:r>
            <a:r>
              <a:rPr lang="en-US" sz="1050" dirty="0" err="1"/>
              <a:t>Chih</a:t>
            </a:r>
            <a:r>
              <a:rPr lang="en-US" sz="1050" dirty="0"/>
              <a:t> </a:t>
            </a:r>
            <a:r>
              <a:rPr lang="en-US" sz="1050" dirty="0" err="1"/>
              <a:t>Kuo</a:t>
            </a:r>
            <a:r>
              <a:rPr lang="en-US" sz="1050" dirty="0"/>
              <a:t>. « Is Immersion of Any Value? Whether, and to What Extent, Game Immersion Experience during Serious Gaming Affects Science Learning ». British Journal of Educational Technology 48, no 2 (1 mars 2017): 246-63. </a:t>
            </a:r>
          </a:p>
          <a:p>
            <a:endParaRPr lang="en-US" sz="1050" dirty="0"/>
          </a:p>
          <a:p>
            <a:r>
              <a:rPr lang="en-US" sz="1050" dirty="0" err="1"/>
              <a:t>Guo</a:t>
            </a:r>
            <a:r>
              <a:rPr lang="en-US" sz="1050" dirty="0"/>
              <a:t>, Yan Ru, et Dion Hoe-</a:t>
            </a:r>
            <a:r>
              <a:rPr lang="en-US" sz="1050" dirty="0" err="1"/>
              <a:t>Lian</a:t>
            </a:r>
            <a:r>
              <a:rPr lang="en-US" sz="1050" dirty="0"/>
              <a:t> Goh. « Heuristic Evaluation of an Information Literacy Game ». In Digital Libraries: Knowledge, Information, and Data in </a:t>
            </a:r>
            <a:r>
              <a:rPr lang="en-US" sz="1050" dirty="0" smtClean="0"/>
              <a:t>an Open Access Society , 188-99. Lecture Notes In Computer Science. Springer, Cham, 2016. </a:t>
            </a:r>
          </a:p>
          <a:p>
            <a:endParaRPr lang="en-US" sz="1050" dirty="0"/>
          </a:p>
          <a:p>
            <a:r>
              <a:rPr lang="en-US" sz="1050" dirty="0" err="1"/>
              <a:t>Iten</a:t>
            </a:r>
            <a:r>
              <a:rPr lang="en-US" sz="1050" dirty="0"/>
              <a:t>, Nina, et Dominik </a:t>
            </a:r>
            <a:r>
              <a:rPr lang="en-US" sz="1050" dirty="0" err="1"/>
              <a:t>Petko</a:t>
            </a:r>
            <a:r>
              <a:rPr lang="en-US" sz="1050" dirty="0"/>
              <a:t>. « Learning with Serious Games: Is Fun Playing the Game a Predictor of Learning Success? ». British Journal of Educational Technology 47, no 1 (1 </a:t>
            </a:r>
            <a:r>
              <a:rPr lang="en-US" sz="1050" dirty="0" err="1"/>
              <a:t>janvier</a:t>
            </a:r>
            <a:r>
              <a:rPr lang="en-US" sz="1050" dirty="0"/>
              <a:t> 2016): 151-63. </a:t>
            </a:r>
          </a:p>
          <a:p>
            <a:endParaRPr lang="en-US" sz="1050" dirty="0"/>
          </a:p>
          <a:p>
            <a:r>
              <a:rPr lang="en-US" sz="1050" dirty="0"/>
              <a:t>Oldenburg, Ray. 1999. Great Good Place. New York: Marlow. </a:t>
            </a:r>
          </a:p>
          <a:p>
            <a:endParaRPr lang="en-US" sz="1050" dirty="0"/>
          </a:p>
          <a:p>
            <a:r>
              <a:rPr lang="fr-FR" sz="1050" dirty="0"/>
              <a:t>Lameras, Petros, Sylvester </a:t>
            </a:r>
            <a:r>
              <a:rPr lang="fr-FR" sz="1050" dirty="0" err="1"/>
              <a:t>Arnab</a:t>
            </a:r>
            <a:r>
              <a:rPr lang="fr-FR" sz="1050" dirty="0"/>
              <a:t>, Ian </a:t>
            </a:r>
            <a:r>
              <a:rPr lang="fr-FR" sz="1050" dirty="0" err="1"/>
              <a:t>Dunwell</a:t>
            </a:r>
            <a:r>
              <a:rPr lang="fr-FR" sz="1050" dirty="0"/>
              <a:t>, Craig Stewart, Samantha Clarke, et </a:t>
            </a:r>
            <a:r>
              <a:rPr lang="fr-FR" sz="1050" dirty="0" err="1"/>
              <a:t>Panagiotis</a:t>
            </a:r>
            <a:r>
              <a:rPr lang="fr-FR" sz="1050" dirty="0"/>
              <a:t> </a:t>
            </a:r>
            <a:r>
              <a:rPr lang="fr-FR" sz="1050" dirty="0" err="1"/>
              <a:t>Petridis</a:t>
            </a:r>
            <a:r>
              <a:rPr lang="fr-FR" sz="1050" dirty="0"/>
              <a:t>. « Essential </a:t>
            </a:r>
            <a:r>
              <a:rPr lang="fr-FR" sz="1050" dirty="0" err="1"/>
              <a:t>Features</a:t>
            </a:r>
            <a:r>
              <a:rPr lang="fr-FR" sz="1050" dirty="0"/>
              <a:t> of </a:t>
            </a:r>
            <a:r>
              <a:rPr lang="fr-FR" sz="1050" dirty="0" err="1"/>
              <a:t>Serious</a:t>
            </a:r>
            <a:r>
              <a:rPr lang="fr-FR" sz="1050" dirty="0"/>
              <a:t> </a:t>
            </a:r>
            <a:r>
              <a:rPr lang="fr-FR" sz="1050" dirty="0" err="1"/>
              <a:t>Games</a:t>
            </a:r>
            <a:r>
              <a:rPr lang="fr-FR" sz="1050" dirty="0"/>
              <a:t> Design in </a:t>
            </a:r>
            <a:r>
              <a:rPr lang="fr-FR" sz="1050" dirty="0" err="1"/>
              <a:t>Higher</a:t>
            </a:r>
            <a:r>
              <a:rPr lang="fr-FR" sz="1050" dirty="0"/>
              <a:t> Education: </a:t>
            </a:r>
            <a:r>
              <a:rPr lang="fr-FR" sz="1050" dirty="0" err="1"/>
              <a:t>Linking</a:t>
            </a:r>
            <a:r>
              <a:rPr lang="fr-FR" sz="1050" dirty="0"/>
              <a:t> Learning </a:t>
            </a:r>
            <a:r>
              <a:rPr lang="fr-FR" sz="1050" dirty="0" err="1"/>
              <a:t>Attributes</a:t>
            </a:r>
            <a:r>
              <a:rPr lang="fr-FR" sz="1050" dirty="0"/>
              <a:t> to Game </a:t>
            </a:r>
            <a:r>
              <a:rPr lang="fr-FR" sz="1050" dirty="0" err="1"/>
              <a:t>Mechanics</a:t>
            </a:r>
            <a:r>
              <a:rPr lang="fr-FR" sz="1050" dirty="0"/>
              <a:t> ». British Journal of </a:t>
            </a:r>
            <a:r>
              <a:rPr lang="fr-FR" sz="1050" dirty="0" err="1"/>
              <a:t>Educational</a:t>
            </a:r>
            <a:r>
              <a:rPr lang="fr-FR" sz="1050" dirty="0"/>
              <a:t> </a:t>
            </a:r>
            <a:r>
              <a:rPr lang="fr-FR" sz="1050" dirty="0" err="1"/>
              <a:t>Technology</a:t>
            </a:r>
            <a:r>
              <a:rPr lang="fr-FR" sz="1050" dirty="0"/>
              <a:t> 48, no 4 (1 juin 2017): 972-94. </a:t>
            </a:r>
          </a:p>
          <a:p>
            <a:endParaRPr lang="fr-FR" sz="1050" dirty="0"/>
          </a:p>
          <a:p>
            <a:r>
              <a:rPr lang="en-US" sz="1050" dirty="0"/>
              <a:t>Reade, Tripp. « The Clock Is Ticking: Library Orientation as Puzzle Room ». Knowledge Quest 45, no 5 (</a:t>
            </a:r>
            <a:r>
              <a:rPr lang="en-US" sz="1050" dirty="0" err="1"/>
              <a:t>janvier</a:t>
            </a:r>
            <a:r>
              <a:rPr lang="en-US" sz="1050" dirty="0"/>
              <a:t> 2017): 48-53. </a:t>
            </a:r>
          </a:p>
          <a:p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>Schmidt, Janine, </a:t>
            </a:r>
            <a:r>
              <a:rPr lang="fr-FR" sz="1050" dirty="0"/>
              <a:t>« </a:t>
            </a:r>
            <a:r>
              <a:rPr lang="en-US" sz="1050" dirty="0"/>
              <a:t>Promoting library services in a Google world</a:t>
            </a:r>
            <a:r>
              <a:rPr lang="fr-FR" sz="1050" dirty="0"/>
              <a:t> ».</a:t>
            </a:r>
            <a:r>
              <a:rPr lang="en-US" sz="1050" dirty="0"/>
              <a:t> Library Management, Vol. 28 Issue: 6/7 (2017), pp.337-346</a:t>
            </a:r>
            <a:endParaRPr lang="fr-FR" sz="1050" dirty="0"/>
          </a:p>
          <a:p>
            <a:endParaRPr lang="en-US" sz="1050" dirty="0"/>
          </a:p>
          <a:p>
            <a:r>
              <a:rPr lang="fr-FR" sz="1050" dirty="0" err="1"/>
              <a:t>Spek</a:t>
            </a:r>
            <a:r>
              <a:rPr lang="fr-FR" sz="1050" dirty="0"/>
              <a:t>, Erik D. van der, </a:t>
            </a:r>
            <a:r>
              <a:rPr lang="fr-FR" sz="1050" dirty="0" err="1"/>
              <a:t>Herre</a:t>
            </a:r>
            <a:r>
              <a:rPr lang="fr-FR" sz="1050" dirty="0"/>
              <a:t> van </a:t>
            </a:r>
            <a:r>
              <a:rPr lang="fr-FR" sz="1050" dirty="0" err="1"/>
              <a:t>Oostendorp</a:t>
            </a:r>
            <a:r>
              <a:rPr lang="fr-FR" sz="1050" dirty="0"/>
              <a:t>, et John-Jules Ch. Meyer. « </a:t>
            </a:r>
            <a:r>
              <a:rPr lang="fr-FR" sz="1050" dirty="0" err="1"/>
              <a:t>Introducing</a:t>
            </a:r>
            <a:r>
              <a:rPr lang="fr-FR" sz="1050" dirty="0"/>
              <a:t> </a:t>
            </a:r>
            <a:r>
              <a:rPr lang="fr-FR" sz="1050" dirty="0" err="1"/>
              <a:t>Surprising</a:t>
            </a:r>
            <a:r>
              <a:rPr lang="fr-FR" sz="1050" dirty="0"/>
              <a:t> Events Can </a:t>
            </a:r>
            <a:r>
              <a:rPr lang="fr-FR" sz="1050" dirty="0" err="1"/>
              <a:t>Stimulate</a:t>
            </a:r>
            <a:r>
              <a:rPr lang="fr-FR" sz="1050" dirty="0"/>
              <a:t> </a:t>
            </a:r>
            <a:r>
              <a:rPr lang="fr-FR" sz="1050" dirty="0" err="1"/>
              <a:t>Deep</a:t>
            </a:r>
            <a:r>
              <a:rPr lang="fr-FR" sz="1050" dirty="0"/>
              <a:t> Learning in a </a:t>
            </a:r>
            <a:r>
              <a:rPr lang="fr-FR" sz="1050" dirty="0" err="1"/>
              <a:t>Serious</a:t>
            </a:r>
            <a:r>
              <a:rPr lang="fr-FR" sz="1050" dirty="0"/>
              <a:t> Game ». British Journal of </a:t>
            </a:r>
            <a:r>
              <a:rPr lang="fr-FR" sz="1050" dirty="0" err="1"/>
              <a:t>Educational</a:t>
            </a:r>
            <a:r>
              <a:rPr lang="fr-FR" sz="1050" dirty="0"/>
              <a:t> </a:t>
            </a:r>
            <a:r>
              <a:rPr lang="fr-FR" sz="1050" dirty="0" err="1"/>
              <a:t>Technology</a:t>
            </a:r>
            <a:r>
              <a:rPr lang="fr-FR" sz="1050" dirty="0"/>
              <a:t> 44, no 1 (1 janvier 2013): 156-69. </a:t>
            </a:r>
          </a:p>
          <a:p>
            <a:endParaRPr lang="fr-FR" sz="1050" dirty="0"/>
          </a:p>
          <a:p>
            <a:r>
              <a:rPr lang="fr-FR" sz="1050" dirty="0" err="1"/>
              <a:t>Wiemker</a:t>
            </a:r>
            <a:r>
              <a:rPr lang="fr-FR" sz="1050" dirty="0"/>
              <a:t>, Markus, Errol </a:t>
            </a:r>
            <a:r>
              <a:rPr lang="fr-FR" sz="1050" dirty="0" err="1"/>
              <a:t>Elumir</a:t>
            </a:r>
            <a:r>
              <a:rPr lang="fr-FR" sz="1050" dirty="0"/>
              <a:t>, et Adam </a:t>
            </a:r>
            <a:r>
              <a:rPr lang="fr-FR" sz="1050" dirty="0" err="1"/>
              <a:t>Clare</a:t>
            </a:r>
            <a:r>
              <a:rPr lang="fr-FR" sz="1050" dirty="0"/>
              <a:t>. « Escape Room </a:t>
            </a:r>
            <a:r>
              <a:rPr lang="fr-FR" sz="1050" dirty="0" err="1"/>
              <a:t>Games</a:t>
            </a:r>
            <a:r>
              <a:rPr lang="fr-FR" sz="1050" dirty="0"/>
              <a:t> | Flow (Psychology) | Science ». </a:t>
            </a:r>
            <a:r>
              <a:rPr lang="fr-FR" sz="1050" dirty="0" err="1"/>
              <a:t>Nov</a:t>
            </a:r>
            <a:r>
              <a:rPr lang="fr-FR" sz="1050" dirty="0"/>
              <a:t> 2015. </a:t>
            </a:r>
            <a:r>
              <a:rPr lang="fr-FR" sz="1050" dirty="0" err="1"/>
              <a:t>Scribd</a:t>
            </a:r>
            <a:r>
              <a:rPr lang="fr-FR" sz="1050" dirty="0"/>
              <a:t>. Consulté le 2 mars 2018. </a:t>
            </a:r>
            <a:r>
              <a:rPr lang="fr-FR" sz="1050" dirty="0" smtClean="0"/>
              <a:t>https</a:t>
            </a:r>
            <a:r>
              <a:rPr lang="fr-FR" sz="1050" dirty="0"/>
              <a:t>://</a:t>
            </a:r>
            <a:r>
              <a:rPr lang="fr-FR" sz="1050" dirty="0" smtClean="0"/>
              <a:t>www.scribd.com/document/362827424/00511Wiemker-Et-Al-Paper-Escape-Room-Games </a:t>
            </a:r>
            <a:r>
              <a:rPr lang="fr-FR" sz="1050" dirty="0"/>
              <a:t>. </a:t>
            </a:r>
          </a:p>
          <a:p>
            <a:endParaRPr lang="fr-FR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88098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MERCI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569" y="4581128"/>
            <a:ext cx="2909641" cy="20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6552728" cy="566936"/>
          </a:xfrm>
        </p:spPr>
        <p:txBody>
          <a:bodyPr>
            <a:noAutofit/>
          </a:bodyPr>
          <a:lstStyle/>
          <a:p>
            <a:r>
              <a:rPr lang="fr-FR" sz="2400" dirty="0"/>
              <a:t>Pourquoi </a:t>
            </a:r>
            <a:r>
              <a:rPr lang="fr-FR" sz="2400" dirty="0" smtClean="0"/>
              <a:t>développer </a:t>
            </a:r>
            <a:r>
              <a:rPr lang="fr-FR" sz="2400" dirty="0" smtClean="0"/>
              <a:t>l’innovation </a:t>
            </a:r>
            <a:r>
              <a:rPr lang="fr-FR" sz="2400" dirty="0" err="1" smtClean="0"/>
              <a:t>ludopédagogique</a:t>
            </a:r>
            <a:r>
              <a:rPr lang="fr-FR" sz="2400" dirty="0" smtClean="0"/>
              <a:t> en bibliothèque ?</a:t>
            </a:r>
            <a:endParaRPr lang="fr-FR" sz="24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179512" y="1196752"/>
            <a:ext cx="8496944" cy="51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bibliothèques universitaires sont depuis longtemps des « tiers-lieu » d'accueil et d'animation de la communauté étudiante (Oldenburg, 1999).</a:t>
            </a:r>
          </a:p>
          <a:p>
            <a:pPr algn="just"/>
            <a:endParaRPr lang="fr-FR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Elles proposent ainsi régulièrement des </a:t>
            </a:r>
            <a:r>
              <a:rPr lang="fr-FR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animations culturelles ou pédagogiques qui </a:t>
            </a:r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participent </a:t>
            </a:r>
            <a:r>
              <a:rPr lang="fr-FR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à </a:t>
            </a:r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construction de l'identité des </a:t>
            </a:r>
            <a:r>
              <a:rPr lang="fr-FR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étudiants et de la communauté étudiante. </a:t>
            </a:r>
            <a:endParaRPr lang="fr-FR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fr-FR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 sein de la plupart des universités, les bibliothèques prennent par ailleurs en charge les enseignements et formations en compétences informationnelles délivrés aux étudiants. </a:t>
            </a:r>
          </a:p>
          <a:p>
            <a:pPr algn="just"/>
            <a:endParaRPr lang="fr-FR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Souvent intégrés aux cursus, ces enseignements assurés par des bibliothécaires-formateurs en lien avec les enseignants sensibilisent les étudiants aux humanités numériques </a:t>
            </a:r>
            <a:r>
              <a:rPr lang="fr-FR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 </a:t>
            </a:r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leur transmettent une culture de l'information scientifique dont ils ont besoin </a:t>
            </a:r>
            <a:r>
              <a:rPr lang="fr-FR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 </a:t>
            </a:r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particulier en licence. </a:t>
            </a:r>
          </a:p>
          <a:p>
            <a:pPr algn="just"/>
            <a:endParaRPr lang="fr-FR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fr-F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Parce qu’elles se situent au carrefour des potentialités universitaires en matière d'animation et d'enseignement, les bibliothèques sont progressivement devenues un terrain d'expérimentation favorable pour le jeu (Guo, Dion, 2016 / Reade, 2017). </a:t>
            </a:r>
          </a:p>
          <a:p>
            <a:endParaRPr lang="fr-FR" sz="1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fr-F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bibliothèques de Sorbonne Université ont ainsi développé depuis 2013 un programme d'animations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ludopédagogiques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innovantes destiné aux licences qui permet d'introduire des mécanismes d'animation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ludifiée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dans les enseignements en compétences informationnelles, et de la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ludopédagogie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dans les animations évènementielles proposées en bibliothèque. 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endParaRPr lang="fr-FR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ogner un rectangle avec un coin diagonal 3"/>
          <p:cNvSpPr/>
          <p:nvPr/>
        </p:nvSpPr>
        <p:spPr>
          <a:xfrm>
            <a:off x="367366" y="6057436"/>
            <a:ext cx="1865566" cy="683932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 smtClean="0"/>
              <a:t>Médiation</a:t>
            </a:r>
            <a:endParaRPr lang="fr-FR" sz="2400" b="1" dirty="0" smtClean="0"/>
          </a:p>
        </p:txBody>
      </p:sp>
      <p:sp>
        <p:nvSpPr>
          <p:cNvPr id="13" name="Rogner un rectangle avec un coin diagonal 12"/>
          <p:cNvSpPr/>
          <p:nvPr/>
        </p:nvSpPr>
        <p:spPr>
          <a:xfrm>
            <a:off x="2555776" y="6057436"/>
            <a:ext cx="1865566" cy="683932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 smtClean="0"/>
              <a:t>Formation</a:t>
            </a:r>
            <a:endParaRPr lang="fr-FR" sz="2400" b="1" dirty="0" smtClean="0"/>
          </a:p>
        </p:txBody>
      </p:sp>
      <p:sp>
        <p:nvSpPr>
          <p:cNvPr id="14" name="Rogner un rectangle avec un coin diagonal 13"/>
          <p:cNvSpPr/>
          <p:nvPr/>
        </p:nvSpPr>
        <p:spPr>
          <a:xfrm>
            <a:off x="6866632" y="6057436"/>
            <a:ext cx="1865566" cy="68393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 smtClean="0"/>
              <a:t>Accueil</a:t>
            </a:r>
            <a:endParaRPr lang="fr-FR" sz="2400" b="1" dirty="0" smtClean="0"/>
          </a:p>
        </p:txBody>
      </p:sp>
      <p:sp>
        <p:nvSpPr>
          <p:cNvPr id="15" name="Rogner un rectangle avec un coin diagonal 14"/>
          <p:cNvSpPr/>
          <p:nvPr/>
        </p:nvSpPr>
        <p:spPr>
          <a:xfrm>
            <a:off x="4710315" y="6057436"/>
            <a:ext cx="1867344" cy="683932"/>
          </a:xfrm>
          <a:prstGeom prst="snip2Diag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b="1" dirty="0" smtClean="0"/>
              <a:t>Animation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8183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8889" y="548680"/>
            <a:ext cx="6544730" cy="566936"/>
          </a:xfrm>
        </p:spPr>
        <p:txBody>
          <a:bodyPr>
            <a:noAutofit/>
          </a:bodyPr>
          <a:lstStyle/>
          <a:p>
            <a:r>
              <a:rPr lang="fr-FR" sz="2400" dirty="0"/>
              <a:t>Chronologie de l’innovation </a:t>
            </a:r>
            <a:r>
              <a:rPr lang="fr-FR" sz="2400" dirty="0" err="1"/>
              <a:t>ludopédagogique</a:t>
            </a:r>
            <a:r>
              <a:rPr lang="fr-FR" sz="2400" dirty="0"/>
              <a:t> dans les bibliothèques de Sorbonne Université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727677596"/>
              </p:ext>
            </p:extLst>
          </p:nvPr>
        </p:nvGraphicFramePr>
        <p:xfrm>
          <a:off x="116632" y="545295"/>
          <a:ext cx="8982744" cy="493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721937" y="6085518"/>
            <a:ext cx="842206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2015 : Prix Livres Hebdo de l’Innovation pour les </a:t>
            </a:r>
            <a:r>
              <a:rPr lang="fr-FR" sz="1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Murders</a:t>
            </a: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Partys pédagogiques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2016 : Prix </a:t>
            </a:r>
            <a:r>
              <a:rPr lang="fr-FR" sz="1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‘</a:t>
            </a:r>
            <a:r>
              <a:rPr lang="fr-FR" sz="1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Futurs Publics’ </a:t>
            </a: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 </a:t>
            </a:r>
            <a:r>
              <a:rPr lang="fr-FR" sz="1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Secrétariat </a:t>
            </a: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Général à la Modernisation de l’Action </a:t>
            </a:r>
            <a:r>
              <a:rPr lang="fr-FR" sz="1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Publique </a:t>
            </a: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pour le jeu vidéo « Hellink »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2017 : Obtention d’un </a:t>
            </a:r>
            <a:r>
              <a:rPr lang="fr-FR" sz="1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Serious</a:t>
            </a: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Escape Game </a:t>
            </a:r>
            <a:r>
              <a:rPr lang="fr-FR" sz="1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award</a:t>
            </a: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(Serre Numérique/CRI) pour l’Escape Game « </a:t>
            </a:r>
            <a:r>
              <a:rPr lang="fr-FR" sz="1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Hellscape</a:t>
            </a:r>
            <a:r>
              <a:rPr lang="fr-FR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»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E6F46ABB-A439-4366-ACE9-8C7A2CE758F6}"/>
              </a:ext>
            </a:extLst>
          </p:cNvPr>
          <p:cNvSpPr/>
          <p:nvPr/>
        </p:nvSpPr>
        <p:spPr>
          <a:xfrm>
            <a:off x="95196" y="5022349"/>
            <a:ext cx="493595" cy="49359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68D904CD-AEB9-44F7-83B8-53894850BEB4}"/>
              </a:ext>
            </a:extLst>
          </p:cNvPr>
          <p:cNvSpPr/>
          <p:nvPr/>
        </p:nvSpPr>
        <p:spPr>
          <a:xfrm>
            <a:off x="3329895" y="5021404"/>
            <a:ext cx="493595" cy="493595"/>
          </a:xfrm>
          <a:prstGeom prst="ellipse">
            <a:avLst/>
          </a:prstGeom>
          <a:solidFill>
            <a:srgbClr val="9751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2A751C04-C392-4479-9B96-573B3DAD91B6}"/>
              </a:ext>
            </a:extLst>
          </p:cNvPr>
          <p:cNvSpPr/>
          <p:nvPr/>
        </p:nvSpPr>
        <p:spPr>
          <a:xfrm>
            <a:off x="6270124" y="4975109"/>
            <a:ext cx="493595" cy="49359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DD5AAE52-3728-4796-980C-3C6C67212246}"/>
              </a:ext>
            </a:extLst>
          </p:cNvPr>
          <p:cNvSpPr txBox="1">
            <a:spLocks/>
          </p:cNvSpPr>
          <p:nvPr/>
        </p:nvSpPr>
        <p:spPr>
          <a:xfrm>
            <a:off x="636463" y="4924598"/>
            <a:ext cx="3660155" cy="719772"/>
          </a:xfrm>
          <a:prstGeom prst="rect">
            <a:avLst/>
          </a:prstGeom>
        </p:spPr>
        <p:txBody>
          <a:bodyPr vert="horz" lIns="36000" tIns="0" rIns="3600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Manager </a:t>
            </a:r>
            <a:r>
              <a:rPr lang="fr-FR" sz="1600" dirty="0" smtClean="0"/>
              <a:t>l’innovation</a:t>
            </a:r>
          </a:p>
          <a:p>
            <a:r>
              <a:rPr lang="fr-FR" sz="1600" dirty="0" smtClean="0"/>
              <a:t>et </a:t>
            </a:r>
            <a:r>
              <a:rPr lang="fr-FR" sz="1600" dirty="0"/>
              <a:t>partager </a:t>
            </a:r>
            <a:r>
              <a:rPr lang="fr-FR" sz="1600" dirty="0" smtClean="0"/>
              <a:t>les</a:t>
            </a:r>
          </a:p>
          <a:p>
            <a:r>
              <a:rPr lang="fr-FR" sz="1600" dirty="0" smtClean="0"/>
              <a:t>compétences</a:t>
            </a:r>
            <a:endParaRPr lang="fr-FR" sz="1600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DD5AAE52-3728-4796-980C-3C6C67212246}"/>
              </a:ext>
            </a:extLst>
          </p:cNvPr>
          <p:cNvSpPr txBox="1">
            <a:spLocks/>
          </p:cNvSpPr>
          <p:nvPr/>
        </p:nvSpPr>
        <p:spPr>
          <a:xfrm>
            <a:off x="3823490" y="4997484"/>
            <a:ext cx="3660155" cy="71977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 smtClean="0"/>
              <a:t>Gamifier</a:t>
            </a:r>
            <a:r>
              <a:rPr lang="fr-FR" sz="1600" dirty="0" smtClean="0"/>
              <a:t> et </a:t>
            </a:r>
          </a:p>
          <a:p>
            <a:r>
              <a:rPr lang="fr-FR" sz="1600" dirty="0" smtClean="0"/>
              <a:t>expérimenter</a:t>
            </a:r>
            <a:endParaRPr lang="fr-FR" sz="1600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DD5AAE52-3728-4796-980C-3C6C67212246}"/>
              </a:ext>
            </a:extLst>
          </p:cNvPr>
          <p:cNvSpPr txBox="1">
            <a:spLocks/>
          </p:cNvSpPr>
          <p:nvPr/>
        </p:nvSpPr>
        <p:spPr>
          <a:xfrm>
            <a:off x="6763719" y="4980760"/>
            <a:ext cx="3660155" cy="719772"/>
          </a:xfrm>
          <a:prstGeom prst="rect">
            <a:avLst/>
          </a:prstGeom>
        </p:spPr>
        <p:txBody>
          <a:bodyPr vert="horz" lIns="36000" tIns="0" rIns="3600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 smtClean="0"/>
              <a:t>Créér</a:t>
            </a:r>
            <a:r>
              <a:rPr lang="fr-FR" sz="1600" dirty="0" smtClean="0"/>
              <a:t> des formats </a:t>
            </a:r>
          </a:p>
          <a:p>
            <a:r>
              <a:rPr lang="fr-FR" sz="1600" dirty="0" smtClean="0"/>
              <a:t>ludiques complets</a:t>
            </a:r>
          </a:p>
          <a:p>
            <a:r>
              <a:rPr lang="fr-FR" sz="1600" dirty="0" smtClean="0"/>
              <a:t>en </a:t>
            </a:r>
            <a:r>
              <a:rPr lang="fr-FR" sz="1600" dirty="0" err="1" smtClean="0"/>
              <a:t>blended</a:t>
            </a:r>
            <a:r>
              <a:rPr lang="fr-FR" sz="1600" dirty="0" smtClean="0"/>
              <a:t> </a:t>
            </a:r>
            <a:r>
              <a:rPr lang="fr-FR" sz="1600" dirty="0" err="1" smtClean="0"/>
              <a:t>learning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9" y="6175283"/>
            <a:ext cx="680658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Manager l’innovation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97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776" y="44624"/>
            <a:ext cx="6660232" cy="1143000"/>
          </a:xfrm>
        </p:spPr>
        <p:txBody>
          <a:bodyPr>
            <a:normAutofit/>
          </a:bodyPr>
          <a:lstStyle/>
          <a:p>
            <a:r>
              <a:rPr lang="fr-FR" sz="2400" dirty="0"/>
              <a:t>Le Département Formation et Innovation Pédagogique des bibliothèques de Sorbonne Université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211840" y="2354157"/>
            <a:ext cx="4730661" cy="4319499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Un projet managérial et une communauté de formateurs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 Travail interne de transformation des soft </a:t>
            </a:r>
            <a:r>
              <a:rPr lang="fr-FR" dirty="0" err="1"/>
              <a:t>skills</a:t>
            </a:r>
            <a:r>
              <a:rPr lang="fr-FR" dirty="0"/>
              <a:t> des formateurs en compétences d’ingénierie </a:t>
            </a:r>
            <a:r>
              <a:rPr lang="fr-FR" dirty="0" err="1"/>
              <a:t>ludopédagogique</a:t>
            </a:r>
            <a:r>
              <a:rPr lang="fr-FR" dirty="0"/>
              <a:t> : </a:t>
            </a:r>
            <a:r>
              <a:rPr lang="fr-FR" sz="1200" i="1" dirty="0" err="1"/>
              <a:t>sketchnoting</a:t>
            </a:r>
            <a:r>
              <a:rPr lang="fr-FR" sz="1200" i="1" dirty="0"/>
              <a:t>, gamification, jeu de rôles, graphisme, dessin, théâtre, cinéma, animation ---&gt; les talents personnels peuvent  nourrir la mise en place de ressorts ludiques et de formats pédagogiques au sein d’un fonctionnement d’équipe</a:t>
            </a:r>
          </a:p>
          <a:p>
            <a:pPr marL="285750" indent="-285750">
              <a:buFontTx/>
              <a:buChar char="-"/>
            </a:pPr>
            <a:endParaRPr lang="fr-FR" i="1" dirty="0"/>
          </a:p>
          <a:p>
            <a:pPr marL="285750" indent="-285750">
              <a:buFontTx/>
              <a:buChar char="-"/>
            </a:pPr>
            <a:r>
              <a:rPr lang="fr-FR" dirty="0" err="1"/>
              <a:t>Coconstruction</a:t>
            </a:r>
            <a:r>
              <a:rPr lang="fr-FR" dirty="0"/>
              <a:t>, et association </a:t>
            </a:r>
            <a:r>
              <a:rPr lang="fr-FR" dirty="0" smtClean="0"/>
              <a:t>de  bibliothécaires, d’ingénieurs pédagogiques, d’étudiants, d’enseignants </a:t>
            </a:r>
            <a:r>
              <a:rPr lang="fr-FR" dirty="0"/>
              <a:t>à la conception d’outils et de supports</a:t>
            </a:r>
          </a:p>
          <a:p>
            <a:pPr marL="285750" indent="-285750">
              <a:buFontTx/>
              <a:buChar char="-"/>
            </a:pP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698230"/>
            <a:ext cx="4282790" cy="303158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EBF68581-5A9C-4047-A837-AFA96A7AA478}"/>
              </a:ext>
            </a:extLst>
          </p:cNvPr>
          <p:cNvSpPr/>
          <p:nvPr/>
        </p:nvSpPr>
        <p:spPr>
          <a:xfrm>
            <a:off x="179512" y="1498804"/>
            <a:ext cx="493595" cy="49359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DD5AAE52-3728-4796-980C-3C6C67212246}"/>
              </a:ext>
            </a:extLst>
          </p:cNvPr>
          <p:cNvSpPr txBox="1">
            <a:spLocks/>
          </p:cNvSpPr>
          <p:nvPr/>
        </p:nvSpPr>
        <p:spPr>
          <a:xfrm>
            <a:off x="827584" y="1498804"/>
            <a:ext cx="3960440" cy="71977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Manager l’innovation et partager les compétences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7FBE2462-82E2-4FEF-B507-F7444A91BF80}"/>
              </a:ext>
            </a:extLst>
          </p:cNvPr>
          <p:cNvSpPr txBox="1">
            <a:spLocks/>
          </p:cNvSpPr>
          <p:nvPr/>
        </p:nvSpPr>
        <p:spPr>
          <a:xfrm>
            <a:off x="4942501" y="1498804"/>
            <a:ext cx="3960440" cy="719772"/>
          </a:xfrm>
          <a:prstGeom prst="rect">
            <a:avLst/>
          </a:prstGeom>
        </p:spPr>
        <p:txBody>
          <a:bodyPr vert="horz" lIns="36000" tIns="0" rIns="36000" bIns="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solidFill>
                  <a:srgbClr val="E60000"/>
                </a:solidFill>
              </a:rPr>
              <a:t>« Tout </a:t>
            </a:r>
            <a:r>
              <a:rPr lang="fr-FR" i="1" dirty="0">
                <a:solidFill>
                  <a:srgbClr val="E60000"/>
                </a:solidFill>
              </a:rPr>
              <a:t>le monde a une idée… Mais il s’agit surtout de la mettre à exécution et d’attirer d’autres personnes pour vous aider à travailler et améliorer cette idée » (Jack Dorsey, créateur de Twitter)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56CB7C2-C959-44F2-A493-E37EEAE54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504" y="2162842"/>
            <a:ext cx="3960440" cy="41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068" y="4273453"/>
            <a:ext cx="4352607" cy="21059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264696" cy="566936"/>
          </a:xfrm>
        </p:spPr>
        <p:txBody>
          <a:bodyPr>
            <a:normAutofit fontScale="90000"/>
          </a:bodyPr>
          <a:lstStyle/>
          <a:p>
            <a:r>
              <a:rPr lang="fr-FR" dirty="0"/>
              <a:t>Le lien entre </a:t>
            </a:r>
            <a:r>
              <a:rPr lang="fr-FR" dirty="0" err="1"/>
              <a:t>ludopédagogie</a:t>
            </a:r>
            <a:r>
              <a:rPr lang="fr-FR" dirty="0"/>
              <a:t> et apprentissage actif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 DE LA SECTION OU DU CHAPITRE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6601044"/>
            <a:ext cx="1224136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971600" y="6572822"/>
            <a:ext cx="1944216" cy="12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1844824"/>
            <a:ext cx="8591414" cy="4857261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ea typeface="+mj-ea"/>
                <a:cs typeface="+mj-cs"/>
              </a:rPr>
              <a:t>Spécificité des enseignements en  compétences informationnelles : </a:t>
            </a:r>
          </a:p>
          <a:p>
            <a:pPr algn="just"/>
            <a:endParaRPr lang="fr-FR" sz="1400" dirty="0">
              <a:ea typeface="+mj-ea"/>
              <a:cs typeface="+mj-cs"/>
            </a:endParaRPr>
          </a:p>
          <a:p>
            <a:pPr algn="just"/>
            <a:r>
              <a:rPr lang="fr-FR" sz="1400" dirty="0">
                <a:ea typeface="+mj-ea"/>
                <a:cs typeface="+mj-cs"/>
              </a:rPr>
              <a:t>Les étudiants sont sincèrement convaincus qu’ils maitrisent les outils… et ne se rendent compte qu’après coup que ce n’est pas le cas ! </a:t>
            </a:r>
          </a:p>
          <a:p>
            <a:pPr algn="just"/>
            <a:endParaRPr lang="fr-FR" sz="1400" dirty="0">
              <a:ea typeface="+mj-ea"/>
              <a:cs typeface="+mj-cs"/>
            </a:endParaRPr>
          </a:p>
          <a:p>
            <a:pPr algn="just"/>
            <a:r>
              <a:rPr lang="fr-FR" sz="1400" dirty="0">
                <a:ea typeface="+mj-ea"/>
                <a:cs typeface="+mj-cs"/>
              </a:rPr>
              <a:t>L’explosion de l’information scientifique les confronte à une quantité importante de sources qu’ils doivent apprendre à gérer (Cartier, 2017).</a:t>
            </a:r>
          </a:p>
          <a:p>
            <a:pPr algn="just"/>
            <a:endParaRPr lang="fr-FR" sz="1400" dirty="0">
              <a:ea typeface="+mj-ea"/>
              <a:cs typeface="+mj-cs"/>
            </a:endParaRPr>
          </a:p>
          <a:p>
            <a:pPr algn="just"/>
            <a:endParaRPr lang="fr-FR" sz="1400" dirty="0">
              <a:ea typeface="+mj-ea"/>
              <a:cs typeface="+mj-cs"/>
            </a:endParaRPr>
          </a:p>
          <a:p>
            <a:pPr algn="just"/>
            <a:r>
              <a:rPr lang="fr-FR" sz="1400" dirty="0">
                <a:ea typeface="+mj-ea"/>
                <a:cs typeface="+mj-cs"/>
              </a:rPr>
              <a:t>Solliciter leur attention est donc </a:t>
            </a:r>
            <a:r>
              <a:rPr lang="fr-FR" sz="1400" dirty="0" smtClean="0">
                <a:ea typeface="+mj-ea"/>
                <a:cs typeface="+mj-cs"/>
              </a:rPr>
              <a:t>essentiel…</a:t>
            </a:r>
            <a:endParaRPr lang="fr-FR" sz="1400" dirty="0">
              <a:ea typeface="+mj-ea"/>
              <a:cs typeface="+mj-cs"/>
            </a:endParaRPr>
          </a:p>
          <a:p>
            <a:pPr algn="just"/>
            <a:endParaRPr lang="fr-FR" sz="1400" dirty="0">
              <a:ea typeface="+mj-ea"/>
              <a:cs typeface="+mj-cs"/>
            </a:endParaRPr>
          </a:p>
          <a:p>
            <a:pPr algn="just"/>
            <a:endParaRPr lang="fr-FR" sz="1400" dirty="0">
              <a:ea typeface="+mj-ea"/>
              <a:cs typeface="+mj-cs"/>
            </a:endParaRPr>
          </a:p>
          <a:p>
            <a:pPr algn="just"/>
            <a:r>
              <a:rPr lang="fr-FR" sz="1400" dirty="0" smtClean="0">
                <a:ea typeface="+mj-ea"/>
                <a:cs typeface="+mj-cs"/>
              </a:rPr>
              <a:t>… Les </a:t>
            </a:r>
            <a:r>
              <a:rPr lang="fr-FR" sz="1400" dirty="0">
                <a:ea typeface="+mj-ea"/>
                <a:cs typeface="+mj-cs"/>
              </a:rPr>
              <a:t>pousser à </a:t>
            </a:r>
            <a:r>
              <a:rPr lang="fr-FR" sz="1400" dirty="0" smtClean="0">
                <a:ea typeface="+mj-ea"/>
                <a:cs typeface="+mj-cs"/>
              </a:rPr>
              <a:t>entraîner leur esprit critique aussi</a:t>
            </a:r>
            <a:endParaRPr lang="fr-FR" sz="1400" dirty="0">
              <a:ea typeface="+mj-ea"/>
              <a:cs typeface="+mj-cs"/>
            </a:endParaRPr>
          </a:p>
          <a:p>
            <a:pPr algn="just"/>
            <a:endParaRPr lang="fr-FR" sz="1400" dirty="0">
              <a:ea typeface="+mj-ea"/>
              <a:cs typeface="+mj-cs"/>
            </a:endParaRPr>
          </a:p>
          <a:p>
            <a:pPr algn="just"/>
            <a:endParaRPr lang="fr-FR" sz="1400" dirty="0">
              <a:ea typeface="+mj-ea"/>
              <a:cs typeface="+mj-cs"/>
            </a:endParaRPr>
          </a:p>
          <a:p>
            <a:pPr algn="just"/>
            <a:r>
              <a:rPr lang="fr-FR" sz="1400" dirty="0" smtClean="0">
                <a:ea typeface="+mj-ea"/>
                <a:cs typeface="+mj-cs"/>
              </a:rPr>
              <a:t>	La </a:t>
            </a:r>
            <a:r>
              <a:rPr lang="fr-FR" sz="1400" dirty="0" err="1">
                <a:ea typeface="+mj-ea"/>
                <a:cs typeface="+mj-cs"/>
              </a:rPr>
              <a:t>gamification</a:t>
            </a:r>
            <a:r>
              <a:rPr lang="fr-FR" sz="1400" dirty="0">
                <a:ea typeface="+mj-ea"/>
                <a:cs typeface="+mj-cs"/>
              </a:rPr>
              <a:t> et la formation par le jeu </a:t>
            </a:r>
          </a:p>
          <a:p>
            <a:pPr algn="just"/>
            <a:r>
              <a:rPr lang="fr-FR" sz="1400" dirty="0">
                <a:ea typeface="+mj-ea"/>
                <a:cs typeface="+mj-cs"/>
              </a:rPr>
              <a:t>constituent donc un ressort pédagogique </a:t>
            </a:r>
          </a:p>
          <a:p>
            <a:pPr algn="just"/>
            <a:r>
              <a:rPr lang="fr-FR" sz="1400" dirty="0">
                <a:ea typeface="+mj-ea"/>
                <a:cs typeface="+mj-cs"/>
              </a:rPr>
              <a:t>important pour les bibliothécaires-formateurs </a:t>
            </a:r>
          </a:p>
          <a:p>
            <a:pPr algn="just"/>
            <a:r>
              <a:rPr lang="fr-FR" sz="1400" dirty="0">
                <a:ea typeface="+mj-ea"/>
                <a:cs typeface="+mj-cs"/>
              </a:rPr>
              <a:t>en compétences informationnelles </a:t>
            </a:r>
          </a:p>
          <a:p>
            <a:pPr algn="just"/>
            <a:endParaRPr lang="fr-FR" sz="900" i="1" dirty="0">
              <a:ea typeface="+mj-ea"/>
              <a:cs typeface="+mj-cs"/>
            </a:endParaRPr>
          </a:p>
          <a:p>
            <a:pPr algn="just"/>
            <a:r>
              <a:rPr lang="fr-FR" sz="900" i="1" dirty="0">
                <a:ea typeface="+mj-ea"/>
                <a:cs typeface="+mj-cs"/>
              </a:rPr>
              <a:t>(</a:t>
            </a:r>
            <a:r>
              <a:rPr lang="fr-FR" sz="900" i="1" dirty="0" err="1">
                <a:ea typeface="+mj-ea"/>
                <a:cs typeface="+mj-cs"/>
              </a:rPr>
              <a:t>Cf</a:t>
            </a:r>
            <a:r>
              <a:rPr lang="fr-FR" sz="900" i="1" dirty="0">
                <a:ea typeface="+mj-ea"/>
                <a:cs typeface="+mj-cs"/>
              </a:rPr>
              <a:t> : Page dédiée au sujet de l’American Library Association :</a:t>
            </a:r>
          </a:p>
          <a:p>
            <a:pPr algn="just"/>
            <a:r>
              <a:rPr lang="fr-FR" sz="900" i="1" dirty="0">
                <a:ea typeface="+mj-ea"/>
                <a:cs typeface="+mj-cs"/>
                <a:hlinkClick r:id="rId4"/>
              </a:rPr>
              <a:t>http://www.ala.org/tools/future/trends/gamification</a:t>
            </a:r>
            <a:r>
              <a:rPr lang="fr-FR" sz="900" i="1" dirty="0">
                <a:ea typeface="+mj-ea"/>
                <a:cs typeface="+mj-cs"/>
              </a:rPr>
              <a:t> )</a:t>
            </a:r>
          </a:p>
          <a:p>
            <a:pPr algn="just"/>
            <a:endParaRPr lang="fr-FR" sz="900" i="1" dirty="0">
              <a:ea typeface="+mj-ea"/>
              <a:cs typeface="+mj-cs"/>
            </a:endParaRPr>
          </a:p>
          <a:p>
            <a:pPr algn="just"/>
            <a:endParaRPr lang="fr-FR" sz="900" i="1" dirty="0">
              <a:ea typeface="+mj-ea"/>
              <a:cs typeface="+mj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865306" y="3852217"/>
            <a:ext cx="4141771" cy="2880320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chemeClr val="tx1"/>
                </a:solidFill>
              </a:rPr>
              <a:t>Au bout de combien de temps a-t-on perdu la moitié de l’auditoire ?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107504" y="5093840"/>
            <a:ext cx="755576" cy="23260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73143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Gamifier</a:t>
            </a:r>
            <a:r>
              <a:rPr lang="fr-FR" dirty="0" smtClean="0"/>
              <a:t> et </a:t>
            </a:r>
            <a:r>
              <a:rPr lang="fr-FR" dirty="0" err="1" smtClean="0"/>
              <a:t>Experimenter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87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776" y="44624"/>
            <a:ext cx="6660232" cy="1143000"/>
          </a:xfrm>
        </p:spPr>
        <p:txBody>
          <a:bodyPr>
            <a:normAutofit/>
          </a:bodyPr>
          <a:lstStyle/>
          <a:p>
            <a:r>
              <a:rPr lang="fr-FR" sz="2400" dirty="0"/>
              <a:t>Le Département Formation et Innovation Pédagogique des bibliothèques de Sorbonne Université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211841" y="2563653"/>
            <a:ext cx="4195406" cy="4319499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Expérimentation, mise en test, ajustement de la narration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Analyse et évaluation ce qui peut être amélioré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Intégration de ressorts ludiques </a:t>
            </a:r>
            <a:r>
              <a:rPr lang="fr-FR" dirty="0"/>
              <a:t>aux TD, utilisation de jeux de cartes, de jeux-cadres,…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     Se donner le droit à l’erreur !</a:t>
            </a:r>
          </a:p>
          <a:p>
            <a:pPr marL="285750" indent="-285750">
              <a:buFontTx/>
              <a:buChar char="-"/>
            </a:pPr>
            <a:endParaRPr lang="fr-FR" i="1" dirty="0"/>
          </a:p>
          <a:p>
            <a:r>
              <a:rPr lang="fr-FR" dirty="0"/>
              <a:t> </a:t>
            </a:r>
            <a:r>
              <a:rPr lang="fr-FR" dirty="0" smtClean="0"/>
              <a:t>      </a:t>
            </a:r>
            <a:r>
              <a:rPr lang="fr-FR" dirty="0" smtClean="0"/>
              <a:t>Réveiller le désir d’apprendre !</a:t>
            </a:r>
          </a:p>
          <a:p>
            <a:r>
              <a:rPr lang="fr-FR" dirty="0"/>
              <a:t> </a:t>
            </a:r>
            <a:r>
              <a:rPr lang="fr-FR" dirty="0" smtClean="0"/>
              <a:t>      </a:t>
            </a:r>
            <a:r>
              <a:rPr lang="fr-FR" dirty="0" smtClean="0"/>
              <a:t>#</a:t>
            </a:r>
            <a:r>
              <a:rPr lang="fr-FR" dirty="0" err="1" smtClean="0"/>
              <a:t>épistémophilie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sz="1200" i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EBF68581-5A9C-4047-A837-AFA96A7AA478}"/>
              </a:ext>
            </a:extLst>
          </p:cNvPr>
          <p:cNvSpPr/>
          <p:nvPr/>
        </p:nvSpPr>
        <p:spPr>
          <a:xfrm>
            <a:off x="179512" y="1498804"/>
            <a:ext cx="493595" cy="49359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7FBE2462-82E2-4FEF-B507-F7444A91BF80}"/>
              </a:ext>
            </a:extLst>
          </p:cNvPr>
          <p:cNvSpPr txBox="1">
            <a:spLocks/>
          </p:cNvSpPr>
          <p:nvPr/>
        </p:nvSpPr>
        <p:spPr>
          <a:xfrm>
            <a:off x="4942501" y="1498804"/>
            <a:ext cx="3960440" cy="71977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i="1" dirty="0" smtClean="0">
                <a:solidFill>
                  <a:srgbClr val="E60000"/>
                </a:solidFill>
              </a:rPr>
              <a:t>« N’abandonnez jamais votre droit à l’erreur car vous perdriez la capacité d’apprendre des choses nouvelles et d’avancer dans la vie » (David Burns)</a:t>
            </a:r>
            <a:endParaRPr lang="fr-FR" sz="1100" i="1" dirty="0">
              <a:solidFill>
                <a:srgbClr val="E60000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DD5AAE52-3728-4796-980C-3C6C67212246}"/>
              </a:ext>
            </a:extLst>
          </p:cNvPr>
          <p:cNvSpPr txBox="1">
            <a:spLocks/>
          </p:cNvSpPr>
          <p:nvPr/>
        </p:nvSpPr>
        <p:spPr>
          <a:xfrm>
            <a:off x="747092" y="1498804"/>
            <a:ext cx="3660155" cy="71977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 smtClean="0"/>
              <a:t>Gamifier</a:t>
            </a:r>
            <a:r>
              <a:rPr lang="fr-FR" sz="1600" dirty="0" smtClean="0"/>
              <a:t> et </a:t>
            </a:r>
          </a:p>
          <a:p>
            <a:r>
              <a:rPr lang="fr-FR" sz="1600" dirty="0" smtClean="0"/>
              <a:t>expérimenter</a:t>
            </a:r>
            <a:endParaRPr lang="fr-FR" sz="16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510350823"/>
              </p:ext>
            </p:extLst>
          </p:nvPr>
        </p:nvGraphicFramePr>
        <p:xfrm>
          <a:off x="3874721" y="2708919"/>
          <a:ext cx="5665831" cy="364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DD5AAE52-3728-4796-980C-3C6C67212246}"/>
              </a:ext>
            </a:extLst>
          </p:cNvPr>
          <p:cNvSpPr txBox="1">
            <a:spLocks/>
          </p:cNvSpPr>
          <p:nvPr/>
        </p:nvSpPr>
        <p:spPr>
          <a:xfrm>
            <a:off x="6143993" y="4154020"/>
            <a:ext cx="1557456" cy="71977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/>
              <a:t>Design </a:t>
            </a:r>
            <a:r>
              <a:rPr lang="fr-FR" sz="1600" dirty="0" err="1" smtClean="0"/>
              <a:t>Thinking</a:t>
            </a:r>
            <a:endParaRPr lang="fr-FR" sz="1600" dirty="0"/>
          </a:p>
        </p:txBody>
      </p:sp>
      <p:sp>
        <p:nvSpPr>
          <p:cNvPr id="13" name="Flèche droite 12"/>
          <p:cNvSpPr/>
          <p:nvPr/>
        </p:nvSpPr>
        <p:spPr>
          <a:xfrm>
            <a:off x="179511" y="5373216"/>
            <a:ext cx="493595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154055" y="5904165"/>
            <a:ext cx="493595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93502487"/>
      </p:ext>
    </p:extLst>
  </p:cSld>
  <p:clrMapOvr>
    <a:masterClrMapping/>
  </p:clrMapOvr>
</p:sld>
</file>

<file path=ppt/theme/theme1.xml><?xml version="1.0" encoding="utf-8"?>
<a:theme xmlns:a="http://schemas.openxmlformats.org/drawingml/2006/main" name="Sorbonne Université 4x3 v1b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36000" tIns="36000" rIns="36000" bIns="3600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rbonne Université 4x3 v1a-logo" id="{AF8BABCA-CFB5-0E43-98FB-2C1DF112274D}" vid="{1C1D601C-9407-F54F-AA63-9C731E0E7E5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Sorbonne Université 4x3 v1b</Template>
  <TotalTime>833</TotalTime>
  <Words>1755</Words>
  <Application>Microsoft Office PowerPoint</Application>
  <PresentationFormat>Affichage à l'écran (4:3)</PresentationFormat>
  <Paragraphs>358</Paragraphs>
  <Slides>25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Wingdings</vt:lpstr>
      <vt:lpstr>Sorbonne Université 4x3 v1b</vt:lpstr>
      <vt:lpstr>Projet Hellink : un dispositif d’apprentissage mixte associant serious escape game / exercices gamifiés / jeu vidéo   Enseignement des Compétences Informationnelles en Licence    Par Myriam Gorsse Responsable du Département Formation et Innovation Pédagogique des Bibliothèques et Porteuse du Projet Hellink  </vt:lpstr>
      <vt:lpstr>1</vt:lpstr>
      <vt:lpstr>Pourquoi développer l’innovation ludopédagogique en bibliothèque ?</vt:lpstr>
      <vt:lpstr>Chronologie de l’innovation ludopédagogique dans les bibliothèques de Sorbonne Université </vt:lpstr>
      <vt:lpstr>2</vt:lpstr>
      <vt:lpstr>Le Département Formation et Innovation Pédagogique des bibliothèques de Sorbonne Université</vt:lpstr>
      <vt:lpstr>Le lien entre ludopédagogie et apprentissage actif </vt:lpstr>
      <vt:lpstr>3</vt:lpstr>
      <vt:lpstr>Le Département Formation et Innovation Pédagogique des bibliothèques de Sorbonne Université</vt:lpstr>
      <vt:lpstr>Réveiller VRAIMENT le plaisir d’apprendre ! </vt:lpstr>
      <vt:lpstr>4</vt:lpstr>
      <vt:lpstr>Blended Learning : le projet Hellink</vt:lpstr>
      <vt:lpstr>Le serious escape game</vt:lpstr>
      <vt:lpstr>Le serious escape game</vt:lpstr>
      <vt:lpstr>Le serious escape game</vt:lpstr>
      <vt:lpstr>Les exercices gamifiés en TD</vt:lpstr>
      <vt:lpstr>Les exercices gamifiés en TD</vt:lpstr>
      <vt:lpstr>Le jeu vidéo Hellink</vt:lpstr>
      <vt:lpstr>Le jeu vidéo Hellink (2)</vt:lpstr>
      <vt:lpstr>Le jeu vidéo Hellink</vt:lpstr>
      <vt:lpstr>Evaluer les activités ludopédagogiques ?</vt:lpstr>
      <vt:lpstr>5</vt:lpstr>
      <vt:lpstr>Pistes pour l’avenir</vt:lpstr>
      <vt:lpstr>Pistes bibliographiques</vt:lpstr>
      <vt:lpstr>Présentation PowerPoint</vt:lpstr>
    </vt:vector>
  </TitlesOfParts>
  <Company>Université P &amp; M Curie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GERBEAUD Marie</dc:creator>
  <cp:lastModifiedBy>etudiant</cp:lastModifiedBy>
  <cp:revision>50</cp:revision>
  <cp:lastPrinted>2018-02-01T19:54:39Z</cp:lastPrinted>
  <dcterms:created xsi:type="dcterms:W3CDTF">2018-02-01T11:44:00Z</dcterms:created>
  <dcterms:modified xsi:type="dcterms:W3CDTF">2018-04-04T23:24:04Z</dcterms:modified>
</cp:coreProperties>
</file>