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390" r:id="rId3"/>
    <p:sldId id="342" r:id="rId4"/>
    <p:sldId id="362" r:id="rId5"/>
    <p:sldId id="363" r:id="rId6"/>
    <p:sldId id="364" r:id="rId7"/>
    <p:sldId id="365" r:id="rId8"/>
    <p:sldId id="366" r:id="rId9"/>
    <p:sldId id="367" r:id="rId10"/>
    <p:sldId id="368" r:id="rId11"/>
    <p:sldId id="369" r:id="rId12"/>
    <p:sldId id="402" r:id="rId13"/>
    <p:sldId id="403" r:id="rId14"/>
    <p:sldId id="370" r:id="rId15"/>
    <p:sldId id="371" r:id="rId16"/>
    <p:sldId id="372" r:id="rId17"/>
    <p:sldId id="374" r:id="rId18"/>
    <p:sldId id="373" r:id="rId19"/>
    <p:sldId id="375" r:id="rId20"/>
    <p:sldId id="376" r:id="rId21"/>
    <p:sldId id="377" r:id="rId22"/>
    <p:sldId id="378" r:id="rId23"/>
    <p:sldId id="379" r:id="rId24"/>
    <p:sldId id="404" r:id="rId25"/>
    <p:sldId id="405" r:id="rId26"/>
    <p:sldId id="391" r:id="rId27"/>
    <p:sldId id="392" r:id="rId28"/>
    <p:sldId id="399" r:id="rId29"/>
    <p:sldId id="400" r:id="rId30"/>
    <p:sldId id="401" r:id="rId31"/>
    <p:sldId id="386" r:id="rId32"/>
    <p:sldId id="380" r:id="rId33"/>
    <p:sldId id="407" r:id="rId34"/>
    <p:sldId id="406" r:id="rId35"/>
    <p:sldId id="408" r:id="rId36"/>
    <p:sldId id="396" r:id="rId37"/>
    <p:sldId id="383" r:id="rId38"/>
    <p:sldId id="393" r:id="rId39"/>
    <p:sldId id="394" r:id="rId40"/>
    <p:sldId id="388" r:id="rId41"/>
    <p:sldId id="381" r:id="rId42"/>
    <p:sldId id="382" r:id="rId43"/>
    <p:sldId id="395" r:id="rId44"/>
    <p:sldId id="412" r:id="rId45"/>
    <p:sldId id="409" r:id="rId46"/>
    <p:sldId id="410" r:id="rId47"/>
    <p:sldId id="411" r:id="rId48"/>
    <p:sldId id="397" r:id="rId49"/>
    <p:sldId id="398" r:id="rId50"/>
    <p:sldId id="384" r:id="rId51"/>
    <p:sldId id="385" r:id="rId52"/>
    <p:sldId id="274" r:id="rId53"/>
    <p:sldId id="413" r:id="rId5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FFD200"/>
    <a:srgbClr val="717073"/>
    <a:srgbClr val="C4A300"/>
    <a:srgbClr val="E2BC00"/>
    <a:srgbClr val="DEB900"/>
    <a:srgbClr val="EEC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00"/>
    <p:restoredTop sz="50000"/>
  </p:normalViewPr>
  <p:slideViewPr>
    <p:cSldViewPr>
      <p:cViewPr>
        <p:scale>
          <a:sx n="90" d="100"/>
          <a:sy n="90" d="100"/>
        </p:scale>
        <p:origin x="224" y="-1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DA8ED-2A65-C04C-BCC5-3AFB0116DD61}" type="datetimeFigureOut">
              <a:rPr lang="fr-FR" smtClean="0"/>
              <a:t>05/04/2018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03E88-B8C3-F64D-B391-A8AB0A12C2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759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03E88-B8C3-F64D-B391-A8AB0A12C21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756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F0DD8-B944-444B-ABB9-38FD78ABB739}" type="datetimeFigureOut">
              <a:rPr lang="fr-FR" smtClean="0"/>
              <a:pPr/>
              <a:t>05/04/2018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5F44-DD53-449C-AC3B-C0A9CAAA716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F0DD8-B944-444B-ABB9-38FD78ABB739}" type="datetimeFigureOut">
              <a:rPr lang="fr-FR" smtClean="0"/>
              <a:pPr/>
              <a:t>05/04/2018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5F44-DD53-449C-AC3B-C0A9CAAA716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F0DD8-B944-444B-ABB9-38FD78ABB739}" type="datetimeFigureOut">
              <a:rPr lang="fr-FR" smtClean="0"/>
              <a:pPr/>
              <a:t>05/04/2018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5F44-DD53-449C-AC3B-C0A9CAAA716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F0DD8-B944-444B-ABB9-38FD78ABB739}" type="datetimeFigureOut">
              <a:rPr lang="fr-FR" smtClean="0"/>
              <a:pPr/>
              <a:t>05/04/2018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5F44-DD53-449C-AC3B-C0A9CAAA716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F0DD8-B944-444B-ABB9-38FD78ABB739}" type="datetimeFigureOut">
              <a:rPr lang="fr-FR" smtClean="0"/>
              <a:pPr/>
              <a:t>05/04/2018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5F44-DD53-449C-AC3B-C0A9CAAA716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F0DD8-B944-444B-ABB9-38FD78ABB739}" type="datetimeFigureOut">
              <a:rPr lang="fr-FR" smtClean="0"/>
              <a:pPr/>
              <a:t>05/04/2018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5F44-DD53-449C-AC3B-C0A9CAAA716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F0DD8-B944-444B-ABB9-38FD78ABB739}" type="datetimeFigureOut">
              <a:rPr lang="fr-FR" smtClean="0"/>
              <a:pPr/>
              <a:t>05/04/2018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5F44-DD53-449C-AC3B-C0A9CAAA716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F0DD8-B944-444B-ABB9-38FD78ABB739}" type="datetimeFigureOut">
              <a:rPr lang="fr-FR" smtClean="0"/>
              <a:pPr/>
              <a:t>05/04/2018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5F44-DD53-449C-AC3B-C0A9CAAA716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F0DD8-B944-444B-ABB9-38FD78ABB739}" type="datetimeFigureOut">
              <a:rPr lang="fr-FR" smtClean="0"/>
              <a:pPr/>
              <a:t>05/04/2018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5F44-DD53-449C-AC3B-C0A9CAAA716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F0DD8-B944-444B-ABB9-38FD78ABB739}" type="datetimeFigureOut">
              <a:rPr lang="fr-FR" smtClean="0"/>
              <a:pPr/>
              <a:t>05/04/2018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5F44-DD53-449C-AC3B-C0A9CAAA716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F0DD8-B944-444B-ABB9-38FD78ABB739}" type="datetimeFigureOut">
              <a:rPr lang="fr-FR" smtClean="0"/>
              <a:pPr/>
              <a:t>05/04/2018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5F44-DD53-449C-AC3B-C0A9CAAA716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F0DD8-B944-444B-ABB9-38FD78ABB739}" type="datetimeFigureOut">
              <a:rPr lang="fr-FR" smtClean="0"/>
              <a:pPr/>
              <a:t>05/04/2018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C5F44-DD53-449C-AC3B-C0A9CAAA716B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1.docx"/><Relationship Id="rId4" Type="http://schemas.openxmlformats.org/officeDocument/2006/relationships/image" Target="../media/image65.png"/><Relationship Id="rId5" Type="http://schemas.openxmlformats.org/officeDocument/2006/relationships/package" Target="../embeddings/Document_Microsoft_Word2.docx"/><Relationship Id="rId6" Type="http://schemas.openxmlformats.org/officeDocument/2006/relationships/image" Target="../media/image6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32040" y="5229200"/>
            <a:ext cx="4211960" cy="16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0" y="0"/>
            <a:ext cx="9144000" cy="5256584"/>
            <a:chOff x="0" y="-27384"/>
            <a:chExt cx="9144000" cy="5256584"/>
          </a:xfrm>
        </p:grpSpPr>
        <p:pic>
          <p:nvPicPr>
            <p:cNvPr id="8" name="Image 7" descr="Image test PPT SN.jpg"/>
            <p:cNvPicPr>
              <a:picLocks noChangeAspect="1"/>
            </p:cNvPicPr>
            <p:nvPr/>
          </p:nvPicPr>
          <p:blipFill>
            <a:blip r:embed="rId3" cstate="print">
              <a:grayscl/>
              <a:lum contrast="5000"/>
            </a:blip>
            <a:srcRect b="12416"/>
            <a:stretch>
              <a:fillRect/>
            </a:stretch>
          </p:blipFill>
          <p:spPr>
            <a:xfrm>
              <a:off x="0" y="-27384"/>
              <a:ext cx="9144000" cy="525658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788024" y="4293096"/>
              <a:ext cx="216024" cy="46800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Rectangle 4"/>
          <p:cNvSpPr/>
          <p:nvPr/>
        </p:nvSpPr>
        <p:spPr>
          <a:xfrm>
            <a:off x="395536" y="5301208"/>
            <a:ext cx="7056784" cy="1556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000" b="1" dirty="0" smtClean="0">
                <a:latin typeface="Arial Narrow" pitchFamily="34" charset="0"/>
              </a:rPr>
              <a:t>Julian Alvarez</a:t>
            </a:r>
          </a:p>
          <a:p>
            <a:r>
              <a:rPr lang="fr-FR" sz="2000" b="1" dirty="0" err="1" smtClean="0">
                <a:latin typeface="Arial Narrow" pitchFamily="34" charset="0"/>
              </a:rPr>
              <a:t>DeVISU</a:t>
            </a:r>
            <a:r>
              <a:rPr lang="fr-FR" sz="2000" b="1" dirty="0" smtClean="0">
                <a:latin typeface="Arial Narrow" pitchFamily="34" charset="0"/>
              </a:rPr>
              <a:t> / ESPE / Serre Numérique / </a:t>
            </a:r>
            <a:r>
              <a:rPr lang="fr-FR" sz="2000" b="1" dirty="0" err="1" smtClean="0">
                <a:latin typeface="Arial Narrow" pitchFamily="34" charset="0"/>
              </a:rPr>
              <a:t>Ludoscience</a:t>
            </a:r>
            <a:endParaRPr lang="fr-FR" sz="2000" b="1" dirty="0" smtClean="0">
              <a:latin typeface="Arial Narrow" pitchFamily="34" charset="0"/>
            </a:endParaRPr>
          </a:p>
          <a:p>
            <a:r>
              <a:rPr lang="fr-FR" sz="2000" dirty="0" smtClean="0">
                <a:latin typeface="Arial Narrow" pitchFamily="34" charset="0"/>
              </a:rPr>
              <a:t>CUME – 05/04/2018</a:t>
            </a:r>
            <a:endParaRPr lang="fr-FR" sz="2000" dirty="0">
              <a:latin typeface="Arial Narrow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9040"/>
            <a:ext cx="914400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chemeClr val="tx1"/>
                </a:solidFill>
                <a:latin typeface="Arial Rounded MT Bold" pitchFamily="34" charset="0"/>
              </a:rPr>
              <a:t>Innovation par </a:t>
            </a:r>
            <a:r>
              <a:rPr lang="fr-FR" sz="3200" dirty="0" err="1" smtClean="0">
                <a:solidFill>
                  <a:schemeClr val="tx1"/>
                </a:solidFill>
                <a:latin typeface="Arial Rounded MT Bold" pitchFamily="34" charset="0"/>
              </a:rPr>
              <a:t>rétrogaming</a:t>
            </a:r>
            <a:endParaRPr lang="fr-FR" sz="32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323531" y="404667"/>
            <a:ext cx="2976811" cy="2976811"/>
          </a:xfrm>
          <a:prstGeom prst="rect">
            <a:avLst/>
          </a:prstGeom>
          <a:blipFill dpi="0" rotWithShape="1">
            <a:blip r:embed="rId4" cstate="print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-36512" y="3789040"/>
            <a:ext cx="914400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latin typeface="Arial Rounded MT Bold" pitchFamily="34" charset="0"/>
              </a:rPr>
              <a:t>Comment innover via le </a:t>
            </a:r>
            <a:r>
              <a:rPr lang="fr-FR" sz="3200" dirty="0" err="1" smtClean="0">
                <a:solidFill>
                  <a:schemeClr val="bg1"/>
                </a:solidFill>
                <a:latin typeface="Arial Rounded MT Bold" pitchFamily="34" charset="0"/>
              </a:rPr>
              <a:t>rétrogaming</a:t>
            </a:r>
            <a:r>
              <a:rPr lang="fr-FR" sz="3200" dirty="0" smtClean="0">
                <a:solidFill>
                  <a:schemeClr val="bg1"/>
                </a:solidFill>
                <a:latin typeface="Arial Rounded MT Bold" pitchFamily="34" charset="0"/>
              </a:rPr>
              <a:t> ?</a:t>
            </a:r>
            <a:endParaRPr lang="fr-FR" sz="32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10" name="Image 9" descr="téléchargement (1).png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373216"/>
            <a:ext cx="1512168" cy="1335010"/>
          </a:xfrm>
          <a:prstGeom prst="rect">
            <a:avLst/>
          </a:prstGeom>
        </p:spPr>
      </p:pic>
      <p:pic>
        <p:nvPicPr>
          <p:cNvPr id="16" name="Image 15" descr="téléchargement (2)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265638"/>
            <a:ext cx="1584176" cy="1259706"/>
          </a:xfrm>
          <a:prstGeom prst="rect">
            <a:avLst/>
          </a:prstGeom>
        </p:spPr>
      </p:pic>
      <p:pic>
        <p:nvPicPr>
          <p:cNvPr id="17" name="Image 16" descr="téléchargemen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904656"/>
            <a:ext cx="1476670" cy="908720"/>
          </a:xfrm>
          <a:prstGeom prst="rect">
            <a:avLst/>
          </a:prstGeom>
        </p:spPr>
      </p:pic>
      <p:pic>
        <p:nvPicPr>
          <p:cNvPr id="14" name="Image 13" descr="Capture d’écran 2018-01-18 à 15.07.0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301208"/>
            <a:ext cx="1651000" cy="5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Les raisons pour expliquer le manque de succès sont multiples…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60648"/>
            <a:ext cx="5128828" cy="345638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27572" y="3861048"/>
            <a:ext cx="91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1979</a:t>
            </a:r>
            <a:endParaRPr lang="fr-FR" sz="2400" dirty="0"/>
          </a:p>
        </p:txBody>
      </p:sp>
      <p:sp>
        <p:nvSpPr>
          <p:cNvPr id="15" name="Rectangle 14"/>
          <p:cNvSpPr/>
          <p:nvPr/>
        </p:nvSpPr>
        <p:spPr>
          <a:xfrm>
            <a:off x="6516216" y="3861048"/>
            <a:ext cx="91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1989</a:t>
            </a:r>
            <a:endParaRPr lang="fr-FR" sz="24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16632"/>
            <a:ext cx="2226523" cy="356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5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Un produit trop complexe pour le grand public…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43808" y="3861048"/>
            <a:ext cx="91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1971</a:t>
            </a:r>
            <a:endParaRPr lang="fr-FR" sz="2400" dirty="0"/>
          </a:p>
        </p:txBody>
      </p:sp>
      <p:sp>
        <p:nvSpPr>
          <p:cNvPr id="15" name="Rectangle 14"/>
          <p:cNvSpPr/>
          <p:nvPr/>
        </p:nvSpPr>
        <p:spPr>
          <a:xfrm>
            <a:off x="5220072" y="3861048"/>
            <a:ext cx="91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1972</a:t>
            </a:r>
            <a:endParaRPr lang="fr-FR" sz="24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99" y="116632"/>
            <a:ext cx="2424093" cy="501317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260648"/>
            <a:ext cx="2880320" cy="48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6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Un produit trop complexe pour le grand public…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43808" y="3861048"/>
            <a:ext cx="91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1971</a:t>
            </a:r>
            <a:endParaRPr lang="fr-FR" sz="24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99" y="116632"/>
            <a:ext cx="2424093" cy="5013176"/>
          </a:xfrm>
          <a:prstGeom prst="rect">
            <a:avLst/>
          </a:prstGeom>
        </p:spPr>
      </p:pic>
      <p:pic>
        <p:nvPicPr>
          <p:cNvPr id="4" name="Image 3" descr="Capture d’écran 2018-01-18 à 13.02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04664"/>
            <a:ext cx="4968552" cy="457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7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Un produit trop complexe pour le grand public…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260648"/>
            <a:ext cx="2880320" cy="4886513"/>
          </a:xfrm>
          <a:prstGeom prst="rect">
            <a:avLst/>
          </a:prstGeom>
        </p:spPr>
      </p:pic>
      <p:pic>
        <p:nvPicPr>
          <p:cNvPr id="4" name="Image 3" descr="Capture d’écran 2018-01-18 à 13.02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511299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8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Un produit trop énergivore…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43808" y="3861048"/>
            <a:ext cx="91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1989</a:t>
            </a:r>
            <a:endParaRPr lang="fr-FR" sz="2400" dirty="0"/>
          </a:p>
        </p:txBody>
      </p:sp>
      <p:sp>
        <p:nvSpPr>
          <p:cNvPr id="15" name="Rectangle 14"/>
          <p:cNvSpPr/>
          <p:nvPr/>
        </p:nvSpPr>
        <p:spPr>
          <a:xfrm>
            <a:off x="5220072" y="3861048"/>
            <a:ext cx="91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1990</a:t>
            </a:r>
            <a:endParaRPr lang="fr-FR" sz="24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60648"/>
            <a:ext cx="2226523" cy="356243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836712"/>
            <a:ext cx="4516181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0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404664"/>
            <a:ext cx="3810000" cy="3797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Un produit trop cher…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43808" y="3861048"/>
            <a:ext cx="91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1992</a:t>
            </a:r>
            <a:endParaRPr lang="fr-FR" sz="2400" dirty="0"/>
          </a:p>
        </p:txBody>
      </p:sp>
      <p:sp>
        <p:nvSpPr>
          <p:cNvPr id="15" name="Rectangle 14"/>
          <p:cNvSpPr/>
          <p:nvPr/>
        </p:nvSpPr>
        <p:spPr>
          <a:xfrm>
            <a:off x="5220072" y="3861048"/>
            <a:ext cx="91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2007</a:t>
            </a:r>
            <a:endParaRPr lang="fr-FR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268760"/>
            <a:ext cx="4589961" cy="25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0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Un produit trop imposant…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16216" y="3861048"/>
            <a:ext cx="91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1995</a:t>
            </a:r>
            <a:endParaRPr lang="fr-FR" sz="24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4060322" cy="27363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27572" y="3861048"/>
            <a:ext cx="91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1979</a:t>
            </a:r>
            <a:endParaRPr lang="fr-FR" sz="2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399527"/>
            <a:ext cx="4048827" cy="239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2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Un produit trop en avance technologiquement…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16216" y="3861048"/>
            <a:ext cx="91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1999</a:t>
            </a:r>
            <a:endParaRPr lang="fr-FR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64704"/>
            <a:ext cx="7020272" cy="339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8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260648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Un produit qui rend malade…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16216" y="3861048"/>
            <a:ext cx="91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1995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83623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On peut recenser d’autres paramètres…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1560" y="1484784"/>
            <a:ext cx="1798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Ergonomie</a:t>
            </a:r>
            <a:endParaRPr lang="fr-FR" sz="2400" dirty="0"/>
          </a:p>
        </p:txBody>
      </p:sp>
      <p:sp>
        <p:nvSpPr>
          <p:cNvPr id="7" name="Rectangle 6"/>
          <p:cNvSpPr/>
          <p:nvPr/>
        </p:nvSpPr>
        <p:spPr>
          <a:xfrm>
            <a:off x="1835696" y="2420888"/>
            <a:ext cx="1399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Fragilité</a:t>
            </a:r>
            <a:endParaRPr lang="fr-FR" sz="2400" dirty="0"/>
          </a:p>
        </p:txBody>
      </p:sp>
      <p:sp>
        <p:nvSpPr>
          <p:cNvPr id="8" name="Rectangle 7"/>
          <p:cNvSpPr/>
          <p:nvPr/>
        </p:nvSpPr>
        <p:spPr>
          <a:xfrm>
            <a:off x="2987824" y="692696"/>
            <a:ext cx="2512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Manque de jeux</a:t>
            </a:r>
            <a:endParaRPr lang="fr-FR" sz="2400" dirty="0"/>
          </a:p>
        </p:txBody>
      </p:sp>
      <p:sp>
        <p:nvSpPr>
          <p:cNvPr id="9" name="Rectangle 8"/>
          <p:cNvSpPr/>
          <p:nvPr/>
        </p:nvSpPr>
        <p:spPr>
          <a:xfrm>
            <a:off x="4067944" y="3140968"/>
            <a:ext cx="1669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Marketing</a:t>
            </a:r>
            <a:endParaRPr lang="fr-FR" sz="2400" dirty="0"/>
          </a:p>
        </p:txBody>
      </p:sp>
      <p:sp>
        <p:nvSpPr>
          <p:cNvPr id="11" name="Rectangle 10"/>
          <p:cNvSpPr/>
          <p:nvPr/>
        </p:nvSpPr>
        <p:spPr>
          <a:xfrm>
            <a:off x="4499992" y="1916832"/>
            <a:ext cx="1520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Diffusion</a:t>
            </a:r>
            <a:endParaRPr lang="fr-FR" sz="2400" dirty="0"/>
          </a:p>
        </p:txBody>
      </p:sp>
      <p:sp>
        <p:nvSpPr>
          <p:cNvPr id="12" name="Rectangle 11"/>
          <p:cNvSpPr/>
          <p:nvPr/>
        </p:nvSpPr>
        <p:spPr>
          <a:xfrm>
            <a:off x="1259632" y="3789040"/>
            <a:ext cx="1223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Design</a:t>
            </a:r>
            <a:endParaRPr lang="fr-FR" sz="2400" dirty="0"/>
          </a:p>
        </p:txBody>
      </p:sp>
      <p:sp>
        <p:nvSpPr>
          <p:cNvPr id="14" name="Rectangle 13"/>
          <p:cNvSpPr/>
          <p:nvPr/>
        </p:nvSpPr>
        <p:spPr>
          <a:xfrm>
            <a:off x="6012160" y="4077072"/>
            <a:ext cx="2564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Qualité des jeux</a:t>
            </a:r>
            <a:endParaRPr lang="fr-FR" sz="2400" dirty="0"/>
          </a:p>
        </p:txBody>
      </p:sp>
      <p:sp>
        <p:nvSpPr>
          <p:cNvPr id="16" name="Rectangle 15"/>
          <p:cNvSpPr/>
          <p:nvPr/>
        </p:nvSpPr>
        <p:spPr>
          <a:xfrm>
            <a:off x="6516216" y="1340768"/>
            <a:ext cx="2145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Concurrence</a:t>
            </a:r>
            <a:endParaRPr lang="fr-FR" sz="2400" dirty="0"/>
          </a:p>
        </p:txBody>
      </p:sp>
      <p:sp>
        <p:nvSpPr>
          <p:cNvPr id="17" name="Rectangle 16"/>
          <p:cNvSpPr/>
          <p:nvPr/>
        </p:nvSpPr>
        <p:spPr>
          <a:xfrm>
            <a:off x="6732240" y="2636912"/>
            <a:ext cx="1562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Standard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28644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0" y="1556792"/>
            <a:ext cx="4572000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Mise en place</a:t>
            </a:r>
            <a:r>
              <a:rPr lang="fr-FR" sz="3600" dirty="0">
                <a:solidFill>
                  <a:schemeClr val="tx1"/>
                </a:solidFill>
                <a:latin typeface="Arial Rounded MT Bold" pitchFamily="34" charset="0"/>
              </a:rPr>
              <a:t> 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d’un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  <a:p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Fond </a:t>
            </a:r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rétrogaming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 pour innover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0" y="4581128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4716016" y="3429000"/>
            <a:ext cx="3600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PRL_brochure_40pages_13B-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3"/>
          <a:stretch/>
        </p:blipFill>
        <p:spPr>
          <a:xfrm>
            <a:off x="179512" y="9128"/>
            <a:ext cx="4320480" cy="69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716016" y="3717032"/>
            <a:ext cx="1469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Explications…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50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Pour autant certains concepts seraient peut-être à redécouvrir ?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741005"/>
            <a:ext cx="5760640" cy="42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5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Exemple du </a:t>
            </a:r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BigTrak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2"/>
            <a:ext cx="6804248" cy="42526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20272" y="3501008"/>
            <a:ext cx="91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1979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17041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ial Rounded MT Bold" pitchFamily="34" charset="0"/>
              </a:rPr>
              <a:t>Exemple du </a:t>
            </a:r>
            <a:r>
              <a:rPr lang="fr-FR" sz="3600" dirty="0" err="1">
                <a:solidFill>
                  <a:schemeClr val="tx1"/>
                </a:solidFill>
                <a:latin typeface="Arial Rounded MT Bold" pitchFamily="34" charset="0"/>
              </a:rPr>
              <a:t>BigTrak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40768"/>
            <a:ext cx="8128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4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ial Rounded MT Bold" pitchFamily="34" charset="0"/>
              </a:rPr>
              <a:t>Exemple du </a:t>
            </a:r>
            <a:r>
              <a:rPr lang="fr-FR" sz="3600" dirty="0" err="1">
                <a:solidFill>
                  <a:schemeClr val="tx1"/>
                </a:solidFill>
                <a:latin typeface="Arial Rounded MT Bold" pitchFamily="34" charset="0"/>
              </a:rPr>
              <a:t>BigTrak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72" y="620688"/>
            <a:ext cx="3516755" cy="259067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96972"/>
            <a:ext cx="3312368" cy="33123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3429000"/>
            <a:ext cx="2730500" cy="20955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860" y="3356992"/>
            <a:ext cx="2730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7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ial Rounded MT Bold" pitchFamily="34" charset="0"/>
              </a:rPr>
              <a:t>Exemple du </a:t>
            </a:r>
            <a:r>
              <a:rPr lang="fr-FR" sz="3600" dirty="0" err="1">
                <a:solidFill>
                  <a:schemeClr val="tx1"/>
                </a:solidFill>
                <a:latin typeface="Arial Rounded MT Bold" pitchFamily="34" charset="0"/>
              </a:rPr>
              <a:t>BigTrak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3600400" cy="488866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548680"/>
            <a:ext cx="460851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3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548680"/>
            <a:ext cx="4608512" cy="460851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624"/>
            <a:ext cx="4104456" cy="410445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924944"/>
            <a:ext cx="2880320" cy="28803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ial Rounded MT Bold" pitchFamily="34" charset="0"/>
              </a:rPr>
              <a:t>Exemple du </a:t>
            </a:r>
            <a:r>
              <a:rPr lang="fr-FR" sz="3600" dirty="0" err="1">
                <a:solidFill>
                  <a:schemeClr val="tx1"/>
                </a:solidFill>
                <a:latin typeface="Arial Rounded MT Bold" pitchFamily="34" charset="0"/>
              </a:rPr>
              <a:t>BigTrak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88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Stop </a:t>
            </a:r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Thief</a:t>
            </a:r>
            <a:r>
              <a:rPr lang="fr-FR" sz="3600" dirty="0">
                <a:solidFill>
                  <a:schemeClr val="tx1"/>
                </a:solidFill>
                <a:latin typeface="Arial Rounded MT Bold" pitchFamily="34" charset="0"/>
              </a:rPr>
              <a:t>,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 1979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76672"/>
            <a:ext cx="633670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7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2052736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Stop </a:t>
            </a:r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Thief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! 2017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20688"/>
            <a:ext cx="4581128" cy="45811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537096"/>
            <a:ext cx="3810000" cy="19558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422" y="2492896"/>
            <a:ext cx="4042578" cy="348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9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9512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Sprites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 </a:t>
            </a:r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Interieur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 ! 1986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2576" y="1052736"/>
            <a:ext cx="5280587" cy="396044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412776"/>
            <a:ext cx="48768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6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9512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Eden Blues, 1986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3259967" cy="43924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692696"/>
            <a:ext cx="5289731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31640" y="5229200"/>
            <a:ext cx="6768752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Connaissez-vous cet objet ?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741005"/>
            <a:ext cx="5760640" cy="42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5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9512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Xperience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 Box, 2017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9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795" y="909737"/>
            <a:ext cx="3297238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36712"/>
            <a:ext cx="3348037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15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ial Rounded MT Bold" pitchFamily="34" charset="0"/>
              </a:rPr>
              <a:t>Exemple 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de Bandai / </a:t>
            </a:r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Namco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538708"/>
            <a:ext cx="635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3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Il y a sans doute d’autres perles…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60648"/>
            <a:ext cx="7452320" cy="496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5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620688"/>
            <a:ext cx="7223787" cy="40633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476672"/>
            <a:ext cx="5395628" cy="43165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Il y a sans doute d’autres perles…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6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Il y a sans doute d’autres perles…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6632"/>
            <a:ext cx="8208912" cy="546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Il y a sans doute d’autres perles…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836712"/>
            <a:ext cx="3448708" cy="266429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2656"/>
            <a:ext cx="3960440" cy="500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4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The </a:t>
            </a:r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Sentinel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 - 1986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332656"/>
            <a:ext cx="3606800" cy="22479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2780928"/>
            <a:ext cx="3672408" cy="25761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1" y="332656"/>
            <a:ext cx="4426721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9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Projector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 </a:t>
            </a:r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Mega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 </a:t>
            </a:r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Video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 Game, 1988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08720"/>
            <a:ext cx="7704856" cy="433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7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Projector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 </a:t>
            </a:r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Mega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 </a:t>
            </a:r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Video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 Game, 1988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926" y="620688"/>
            <a:ext cx="5632626" cy="316835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58" y="620688"/>
            <a:ext cx="2333858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6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Projector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 </a:t>
            </a:r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Mega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 </a:t>
            </a:r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Video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 Game, 1988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007096"/>
            <a:ext cx="4248472" cy="238976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460" y="1988840"/>
            <a:ext cx="4320028" cy="243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3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31640" y="4941168"/>
            <a:ext cx="6768752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Et celui-ci ?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60648"/>
            <a:ext cx="766663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5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Time Traveler SEGA - 1991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52736"/>
            <a:ext cx="2616200" cy="4064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88640"/>
            <a:ext cx="3810000" cy="2133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2492896"/>
            <a:ext cx="3816424" cy="285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9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R-Zone, 1995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72" y="332656"/>
            <a:ext cx="914400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7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R-Zone, 1995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32656"/>
            <a:ext cx="4085517" cy="49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7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Time Traveler SEGA - 1991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52736"/>
            <a:ext cx="2616200" cy="4064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88640"/>
            <a:ext cx="3810000" cy="2133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2492896"/>
            <a:ext cx="3816424" cy="285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3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0" y="1556792"/>
            <a:ext cx="4572000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Exemples d’usages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0" y="4581128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4716016" y="3429000"/>
            <a:ext cx="3600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PRL_brochure_40pages_13B-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3"/>
          <a:stretch/>
        </p:blipFill>
        <p:spPr>
          <a:xfrm>
            <a:off x="179512" y="9128"/>
            <a:ext cx="4320480" cy="6948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131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MB </a:t>
            </a:r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Phantom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 </a:t>
            </a:r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Chess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 - 1983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44600"/>
            <a:ext cx="76200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1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Exemple d’usage - 2016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2049" name="Picture 1" descr="FigureT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" r="4912"/>
          <a:stretch>
            <a:fillRect/>
          </a:stretch>
        </p:blipFill>
        <p:spPr bwMode="auto">
          <a:xfrm>
            <a:off x="1115616" y="836712"/>
            <a:ext cx="6825687" cy="427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24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Exemple d’usage - 2016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1455469"/>
              </p:ext>
            </p:extLst>
          </p:nvPr>
        </p:nvGraphicFramePr>
        <p:xfrm>
          <a:off x="179512" y="332656"/>
          <a:ext cx="8856984" cy="2813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Document" r:id="rId3" imgW="6477000" imgH="2057400" progId="Word.Document.12">
                  <p:embed/>
                </p:oleObj>
              </mc:Choice>
              <mc:Fallback>
                <p:oleObj name="Document" r:id="rId3" imgW="6477000" imgH="2057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332656"/>
                        <a:ext cx="8856984" cy="2813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6025016"/>
              </p:ext>
            </p:extLst>
          </p:nvPr>
        </p:nvGraphicFramePr>
        <p:xfrm>
          <a:off x="1284560" y="3140968"/>
          <a:ext cx="6527800" cy="232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Document" r:id="rId5" imgW="6527800" imgH="2324100" progId="Word.Document.12">
                  <p:embed/>
                </p:oleObj>
              </mc:Choice>
              <mc:Fallback>
                <p:oleObj name="Document" r:id="rId5" imgW="6527800" imgH="2324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84560" y="3140968"/>
                        <a:ext cx="6527800" cy="232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670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Néo-</a:t>
            </a:r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Rétrogaming</a:t>
            </a:r>
            <a:endParaRPr lang="fr-FR" sz="3600" dirty="0" smtClean="0">
              <a:solidFill>
                <a:schemeClr val="tx1"/>
              </a:solidFill>
              <a:latin typeface="Arial Rounded MT Bold" pitchFamily="34" charset="0"/>
            </a:endParaRPr>
          </a:p>
          <a:p>
            <a:pPr algn="ctr"/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Bloxorz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, 2014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151" y="0"/>
            <a:ext cx="5634137" cy="512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3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Ludoscience</a:t>
            </a:r>
            <a:endParaRPr lang="fr-FR" sz="3600" dirty="0" smtClean="0">
              <a:solidFill>
                <a:schemeClr val="tx1"/>
              </a:solidFill>
              <a:latin typeface="Arial Rounded MT Bold" pitchFamily="34" charset="0"/>
            </a:endParaRPr>
          </a:p>
          <a:p>
            <a:pPr algn="ctr"/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Sheep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 It Up!, 2017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764704"/>
            <a:ext cx="672300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8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-99392"/>
            <a:ext cx="6350000" cy="635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Cela vous rappelle peut-être ceci ?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7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3501008"/>
            <a:ext cx="1872208" cy="18722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Pour quels publics tout</a:t>
            </a:r>
            <a:b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</a:b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ce patrimoine </a:t>
            </a:r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vidéoludique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 ?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640"/>
            <a:ext cx="2736304" cy="2736304"/>
          </a:xfrm>
          <a:prstGeom prst="rect">
            <a:avLst/>
          </a:prstGeom>
        </p:spPr>
      </p:pic>
      <p:pic>
        <p:nvPicPr>
          <p:cNvPr id="4" name="Image 3" descr="Capture d’écran 2017-12-19 à 21.53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84820"/>
            <a:ext cx="2235200" cy="2324100"/>
          </a:xfrm>
          <a:prstGeom prst="rect">
            <a:avLst/>
          </a:prstGeom>
        </p:spPr>
      </p:pic>
      <p:pic>
        <p:nvPicPr>
          <p:cNvPr id="6" name="Image 5" descr="Capture d’écran 2017-12-19 à 21.54.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04664"/>
            <a:ext cx="2197100" cy="2336800"/>
          </a:xfrm>
          <a:prstGeom prst="rect">
            <a:avLst/>
          </a:prstGeom>
        </p:spPr>
      </p:pic>
      <p:pic>
        <p:nvPicPr>
          <p:cNvPr id="9" name="Image 8" descr="Capture d’écran 2017-12-19 à 21.55.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04664"/>
            <a:ext cx="2095500" cy="2336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2996952"/>
            <a:ext cx="1931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Chercheurs</a:t>
            </a:r>
            <a:endParaRPr lang="fr-FR" sz="2400" dirty="0"/>
          </a:p>
        </p:txBody>
      </p:sp>
      <p:sp>
        <p:nvSpPr>
          <p:cNvPr id="14" name="Rectangle 13"/>
          <p:cNvSpPr/>
          <p:nvPr/>
        </p:nvSpPr>
        <p:spPr>
          <a:xfrm>
            <a:off x="4407033" y="2996952"/>
            <a:ext cx="1605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Etudiants</a:t>
            </a:r>
            <a:endParaRPr lang="fr-FR" sz="2400" dirty="0"/>
          </a:p>
        </p:txBody>
      </p:sp>
      <p:sp>
        <p:nvSpPr>
          <p:cNvPr id="15" name="Rectangle 14"/>
          <p:cNvSpPr/>
          <p:nvPr/>
        </p:nvSpPr>
        <p:spPr>
          <a:xfrm>
            <a:off x="6300192" y="2996952"/>
            <a:ext cx="1917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Entreprises</a:t>
            </a:r>
            <a:endParaRPr lang="fr-FR" sz="2400" dirty="0"/>
          </a:p>
        </p:txBody>
      </p:sp>
      <p:sp>
        <p:nvSpPr>
          <p:cNvPr id="16" name="Rectangle 15"/>
          <p:cNvSpPr/>
          <p:nvPr/>
        </p:nvSpPr>
        <p:spPr>
          <a:xfrm>
            <a:off x="2449743" y="2996952"/>
            <a:ext cx="1618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Médecins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05680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260648"/>
            <a:ext cx="1008112" cy="10081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661248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Pour quoi faire ?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76672"/>
            <a:ext cx="1403648" cy="1403648"/>
          </a:xfrm>
          <a:prstGeom prst="rect">
            <a:avLst/>
          </a:prstGeom>
        </p:spPr>
      </p:pic>
      <p:pic>
        <p:nvPicPr>
          <p:cNvPr id="4" name="Image 3" descr="Capture d’écran 2017-12-19 à 21.53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81" y="2132856"/>
            <a:ext cx="831043" cy="864096"/>
          </a:xfrm>
          <a:prstGeom prst="rect">
            <a:avLst/>
          </a:prstGeom>
        </p:spPr>
      </p:pic>
      <p:pic>
        <p:nvPicPr>
          <p:cNvPr id="6" name="Image 5" descr="Capture d’écran 2017-12-19 à 21.54.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84984"/>
            <a:ext cx="936104" cy="995625"/>
          </a:xfrm>
          <a:prstGeom prst="rect">
            <a:avLst/>
          </a:prstGeom>
        </p:spPr>
      </p:pic>
      <p:pic>
        <p:nvPicPr>
          <p:cNvPr id="9" name="Image 8" descr="Capture d’écran 2017-12-19 à 21.55.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561926"/>
            <a:ext cx="792088" cy="88329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59632" y="1268760"/>
            <a:ext cx="7003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Expérimentations sur dispositifs authentiques</a:t>
            </a:r>
            <a:endParaRPr lang="fr-FR" sz="2400" dirty="0"/>
          </a:p>
        </p:txBody>
      </p:sp>
      <p:sp>
        <p:nvSpPr>
          <p:cNvPr id="17" name="Rectangle 16"/>
          <p:cNvSpPr/>
          <p:nvPr/>
        </p:nvSpPr>
        <p:spPr>
          <a:xfrm>
            <a:off x="1331640" y="2276872"/>
            <a:ext cx="65381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Etat de l’art sur des jeux pouvant répondre</a:t>
            </a:r>
            <a:br>
              <a:rPr lang="fr-FR" sz="2400" dirty="0" smtClean="0">
                <a:latin typeface="Arial Rounded MT Bold" pitchFamily="34" charset="0"/>
              </a:rPr>
            </a:br>
            <a:r>
              <a:rPr lang="fr-FR" sz="2400" dirty="0" smtClean="0">
                <a:latin typeface="Arial Rounded MT Bold" pitchFamily="34" charset="0"/>
              </a:rPr>
              <a:t>à des besoins </a:t>
            </a:r>
            <a:endParaRPr lang="fr-FR" sz="2400" dirty="0"/>
          </a:p>
        </p:txBody>
      </p:sp>
      <p:sp>
        <p:nvSpPr>
          <p:cNvPr id="18" name="Rectangle 17"/>
          <p:cNvSpPr/>
          <p:nvPr/>
        </p:nvSpPr>
        <p:spPr>
          <a:xfrm>
            <a:off x="1331640" y="3687415"/>
            <a:ext cx="4791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Initier à la culture </a:t>
            </a:r>
            <a:r>
              <a:rPr lang="fr-FR" sz="2400" dirty="0" err="1" smtClean="0">
                <a:latin typeface="Arial Rounded MT Bold" pitchFamily="34" charset="0"/>
              </a:rPr>
              <a:t>vidéoludique</a:t>
            </a:r>
            <a:endParaRPr lang="fr-FR" sz="2400" dirty="0"/>
          </a:p>
        </p:txBody>
      </p:sp>
      <p:sp>
        <p:nvSpPr>
          <p:cNvPr id="19" name="Rectangle 18"/>
          <p:cNvSpPr/>
          <p:nvPr/>
        </p:nvSpPr>
        <p:spPr>
          <a:xfrm>
            <a:off x="1331640" y="4839543"/>
            <a:ext cx="65115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Favoriser l’innovation, la rétro-ingénierie…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43990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8-01-18 à 15.11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400"/>
            <a:ext cx="9144000" cy="4769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82" y="819083"/>
            <a:ext cx="1889837" cy="188983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-36512" y="3645024"/>
            <a:ext cx="9144000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Arial Rounded MT Bold" pitchFamily="34" charset="0"/>
              </a:rPr>
              <a:t>Merci !</a:t>
            </a:r>
            <a:endParaRPr lang="fr-FR" sz="24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576424"/>
            <a:ext cx="7848872" cy="923951"/>
          </a:xfrm>
          <a:prstGeom prst="rect">
            <a:avLst/>
          </a:prstGeom>
        </p:spPr>
      </p:pic>
      <p:pic>
        <p:nvPicPr>
          <p:cNvPr id="7" name="Image 6" descr="téléchargement (2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68048"/>
            <a:ext cx="1872208" cy="1488744"/>
          </a:xfrm>
          <a:prstGeom prst="rect">
            <a:avLst/>
          </a:prstGeom>
        </p:spPr>
      </p:pic>
      <p:pic>
        <p:nvPicPr>
          <p:cNvPr id="8" name="Image 7" descr="téléchargemen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2232248" cy="1373691"/>
          </a:xfrm>
          <a:prstGeom prst="rect">
            <a:avLst/>
          </a:prstGeom>
        </p:spPr>
      </p:pic>
      <p:pic>
        <p:nvPicPr>
          <p:cNvPr id="9" name="Image 8" descr="téléchargement (1)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661248"/>
            <a:ext cx="978763" cy="864096"/>
          </a:xfrm>
          <a:prstGeom prst="rect">
            <a:avLst/>
          </a:prstGeom>
        </p:spPr>
      </p:pic>
      <p:pic>
        <p:nvPicPr>
          <p:cNvPr id="10" name="Image 9" descr="Capture d’écran 2018-01-18 à 15.07.0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16510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3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44624"/>
            <a:ext cx="3960440" cy="3960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Pourquoi un flop pour le </a:t>
            </a:r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Joyboard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 et</a:t>
            </a:r>
            <a:b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</a:b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le succès pour la Wii Balance </a:t>
            </a:r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Board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 ?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823222"/>
            <a:ext cx="3744416" cy="273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9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44624"/>
            <a:ext cx="3960440" cy="3960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Pourquoi un flop pour le </a:t>
            </a:r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Joyboard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 et</a:t>
            </a:r>
            <a:b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</a:b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le succès pour la Wii Balance </a:t>
            </a:r>
            <a:r>
              <a:rPr lang="fr-FR" sz="3600" dirty="0" err="1" smtClean="0">
                <a:solidFill>
                  <a:schemeClr val="tx1"/>
                </a:solidFill>
                <a:latin typeface="Arial Rounded MT Bold" pitchFamily="34" charset="0"/>
              </a:rPr>
              <a:t>Board</a:t>
            </a: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 ?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823222"/>
            <a:ext cx="3744416" cy="27301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27572" y="3861048"/>
            <a:ext cx="91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1982</a:t>
            </a:r>
            <a:endParaRPr lang="fr-FR" sz="2400" dirty="0"/>
          </a:p>
        </p:txBody>
      </p:sp>
      <p:sp>
        <p:nvSpPr>
          <p:cNvPr id="7" name="Rectangle 6"/>
          <p:cNvSpPr/>
          <p:nvPr/>
        </p:nvSpPr>
        <p:spPr>
          <a:xfrm>
            <a:off x="6516216" y="3861048"/>
            <a:ext cx="91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2007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36305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44624"/>
            <a:ext cx="3960440" cy="3960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Le public n’était sans doute pas</a:t>
            </a:r>
            <a:b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</a:br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prêt en 1982…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823222"/>
            <a:ext cx="3744416" cy="27301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27572" y="3861048"/>
            <a:ext cx="91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1982</a:t>
            </a:r>
            <a:endParaRPr lang="fr-FR" sz="2400" dirty="0"/>
          </a:p>
        </p:txBody>
      </p:sp>
      <p:sp>
        <p:nvSpPr>
          <p:cNvPr id="7" name="Rectangle 6"/>
          <p:cNvSpPr/>
          <p:nvPr/>
        </p:nvSpPr>
        <p:spPr>
          <a:xfrm>
            <a:off x="6516216" y="3861048"/>
            <a:ext cx="91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2007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84190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5589240"/>
            <a:ext cx="45720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5229200"/>
            <a:ext cx="8712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 Rounded MT Bold" pitchFamily="34" charset="0"/>
              </a:rPr>
              <a:t>Dans le même registre on identifie…</a:t>
            </a:r>
            <a:endParaRPr lang="fr-FR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60648"/>
            <a:ext cx="5128828" cy="345638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27572" y="3861048"/>
            <a:ext cx="91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1979</a:t>
            </a:r>
            <a:endParaRPr lang="fr-FR" sz="2400" dirty="0"/>
          </a:p>
        </p:txBody>
      </p:sp>
      <p:sp>
        <p:nvSpPr>
          <p:cNvPr id="15" name="Rectangle 14"/>
          <p:cNvSpPr/>
          <p:nvPr/>
        </p:nvSpPr>
        <p:spPr>
          <a:xfrm>
            <a:off x="6516216" y="3861048"/>
            <a:ext cx="91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1989</a:t>
            </a:r>
            <a:endParaRPr lang="fr-FR" sz="24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16632"/>
            <a:ext cx="2226523" cy="356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6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9691</TotalTime>
  <Words>359</Words>
  <Application>Microsoft Macintosh PowerPoint</Application>
  <PresentationFormat>Présentation à l'écran (4:3)</PresentationFormat>
  <Paragraphs>98</Paragraphs>
  <Slides>53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59" baseType="lpstr">
      <vt:lpstr>Arial</vt:lpstr>
      <vt:lpstr>Arial Narrow</vt:lpstr>
      <vt:lpstr>Arial Rounded MT Bold</vt:lpstr>
      <vt:lpstr>Calibri</vt:lpstr>
      <vt:lpstr>Thème Office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CCIV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j.duchemin</dc:creator>
  <cp:lastModifiedBy>Utilisateur de Microsoft Office</cp:lastModifiedBy>
  <cp:revision>184</cp:revision>
  <cp:lastPrinted>2016-10-20T18:13:30Z</cp:lastPrinted>
  <dcterms:created xsi:type="dcterms:W3CDTF">2015-02-05T10:42:34Z</dcterms:created>
  <dcterms:modified xsi:type="dcterms:W3CDTF">2018-04-05T08:04:44Z</dcterms:modified>
</cp:coreProperties>
</file>