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5" r:id="rId4"/>
    <p:sldId id="268" r:id="rId5"/>
    <p:sldId id="269" r:id="rId6"/>
    <p:sldId id="266" r:id="rId7"/>
    <p:sldId id="264" r:id="rId8"/>
    <p:sldId id="333" r:id="rId9"/>
    <p:sldId id="277" r:id="rId10"/>
    <p:sldId id="270" r:id="rId11"/>
    <p:sldId id="274" r:id="rId12"/>
    <p:sldId id="327" r:id="rId13"/>
    <p:sldId id="279" r:id="rId14"/>
    <p:sldId id="281" r:id="rId15"/>
    <p:sldId id="325" r:id="rId16"/>
    <p:sldId id="286" r:id="rId17"/>
    <p:sldId id="283" r:id="rId18"/>
    <p:sldId id="290" r:id="rId19"/>
    <p:sldId id="292" r:id="rId20"/>
    <p:sldId id="293" r:id="rId21"/>
    <p:sldId id="328" r:id="rId22"/>
    <p:sldId id="332" r:id="rId23"/>
    <p:sldId id="330" r:id="rId24"/>
    <p:sldId id="33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7" autoAdjust="0"/>
    <p:restoredTop sz="91942" autoAdjust="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86FF-530E-4F66-AA90-20D6CE169210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5B37-FAD7-49B3-BB6E-EDB8B5284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78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Jeu</a:t>
            </a:r>
          </a:p>
          <a:p>
            <a:r>
              <a:rPr lang="fr-FR" dirty="0" smtClean="0"/>
              <a:t>Enveloppe. 4 cartes. Objectif : 4 cartes différentes. Ne pas se déplacer. </a:t>
            </a:r>
          </a:p>
          <a:p>
            <a:r>
              <a:rPr lang="fr-FR" dirty="0" smtClean="0"/>
              <a:t>Pas</a:t>
            </a:r>
            <a:r>
              <a:rPr lang="fr-FR" baseline="0" dirty="0" smtClean="0"/>
              <a:t> d’enveloppe. Se déplacer. Pas plus de 4 cartes en main à la fois.</a:t>
            </a:r>
          </a:p>
          <a:p>
            <a:r>
              <a:rPr lang="fr-FR" baseline="0" dirty="0" smtClean="0"/>
              <a:t>4 minutes.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50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Find</a:t>
            </a:r>
            <a:r>
              <a:rPr lang="fr-FR" dirty="0" smtClean="0"/>
              <a:t> the future. 2011</a:t>
            </a:r>
            <a:r>
              <a:rPr lang="fr-FR" baseline="0" dirty="0" smtClean="0"/>
              <a:t> : cent ans de la bibliothèque de NY. Jeu d’écriture collaborative en direction des jeunes.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Plus rapide… mais moins efficace que manipulation</a:t>
            </a:r>
            <a:r>
              <a:rPr lang="fr-FR" baseline="0" dirty="0" smtClean="0"/>
              <a:t> car appropriation.</a:t>
            </a:r>
          </a:p>
          <a:p>
            <a:r>
              <a:rPr lang="fr-FR" baseline="0" dirty="0" smtClean="0"/>
              <a:t>= </a:t>
            </a:r>
            <a:r>
              <a:rPr lang="fr-FR" dirty="0" smtClean="0"/>
              <a:t>Méthode de Singapour : approche concrète, approche visuelle, approche théorique</a:t>
            </a:r>
          </a:p>
          <a:p>
            <a:r>
              <a:rPr lang="fr-FR" dirty="0" smtClean="0"/>
              <a:t>= Montessori : kinesthésique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3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Reveal</a:t>
            </a:r>
            <a:r>
              <a:rPr lang="fr-FR" dirty="0" smtClean="0"/>
              <a:t> by L’</a:t>
            </a:r>
            <a:r>
              <a:rPr lang="fr-FR" dirty="0" err="1" smtClean="0"/>
              <a:t>Oreal</a:t>
            </a:r>
            <a:r>
              <a:rPr lang="fr-FR" dirty="0" smtClean="0"/>
              <a:t> 1. Faire découvrir les métiers 2. Repérer des candidats</a:t>
            </a:r>
          </a:p>
          <a:p>
            <a:r>
              <a:rPr lang="fr-FR" dirty="0" smtClean="0"/>
              <a:t>Besoin 500 jeunes diplômés / 25</a:t>
            </a:r>
            <a:r>
              <a:rPr lang="fr-FR" baseline="0" dirty="0" smtClean="0"/>
              <a:t>00 stagiaires</a:t>
            </a:r>
          </a:p>
          <a:p>
            <a:r>
              <a:rPr lang="fr-FR" baseline="0" dirty="0" smtClean="0"/>
              <a:t>Résultats en 18 mois (2009-2010) 50 000 joueurs et 850 profils (17%)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59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x +.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Co-édition</a:t>
            </a:r>
            <a:r>
              <a:rPr lang="fr-FR" baseline="0" dirty="0" smtClean="0"/>
              <a:t> avec CG. 10 pays. </a:t>
            </a:r>
            <a:r>
              <a:rPr lang="fr-FR" baseline="0" dirty="0" err="1" smtClean="0"/>
              <a:t>Spiel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Jahres</a:t>
            </a:r>
            <a:r>
              <a:rPr lang="fr-FR" baseline="0" dirty="0" smtClean="0"/>
              <a:t>. 1 million. Car coopératif. Social.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35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503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599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 le fun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35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43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Gamification</a:t>
            </a:r>
            <a:r>
              <a:rPr lang="fr-FR" baseline="0" dirty="0" smtClean="0"/>
              <a:t> = un chat à l’envers, des bonhommes en carton, une foule bigarrée, et deux singes qui rigolent.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3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Gamification</a:t>
            </a:r>
            <a:r>
              <a:rPr lang="fr-FR" baseline="0" dirty="0" smtClean="0"/>
              <a:t> = 4 leviers = 4 critères de réussites : comportement + « Singapour » + social + fun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35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43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43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43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Jeu</a:t>
            </a:r>
          </a:p>
          <a:p>
            <a:r>
              <a:rPr lang="fr-FR" dirty="0" smtClean="0"/>
              <a:t>Enveloppe. 4 cartes. Objectif : 4 cartes différentes. Ne pas se déplacer. </a:t>
            </a:r>
          </a:p>
          <a:p>
            <a:r>
              <a:rPr lang="fr-FR" dirty="0" smtClean="0"/>
              <a:t>Pas</a:t>
            </a:r>
            <a:r>
              <a:rPr lang="fr-FR" baseline="0" dirty="0" smtClean="0"/>
              <a:t> d’enveloppe. Se déplacer. Pas plus de 4 cartes en main à la fois.</a:t>
            </a:r>
          </a:p>
          <a:p>
            <a:r>
              <a:rPr lang="fr-FR" baseline="0" dirty="0" smtClean="0"/>
              <a:t>4 minutes.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50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1962 Yale</a:t>
            </a:r>
            <a:r>
              <a:rPr lang="fr-FR" baseline="0" dirty="0" smtClean="0"/>
              <a:t> Brehm (et Cohen)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Suite à une répression</a:t>
            </a:r>
            <a:r>
              <a:rPr lang="fr-FR" baseline="0" dirty="0" smtClean="0"/>
              <a:t> policière, </a:t>
            </a:r>
            <a:r>
              <a:rPr lang="fr-FR" dirty="0" smtClean="0"/>
              <a:t>4 groupes d’étudiants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Evaluation</a:t>
            </a:r>
            <a:r>
              <a:rPr lang="fr-FR" dirty="0" smtClean="0"/>
              <a:t> de l’attitude % police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Payés pour donner</a:t>
            </a:r>
            <a:r>
              <a:rPr lang="fr-FR" baseline="0" dirty="0" smtClean="0"/>
              <a:t> un avis +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Dissonance cognitive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  <a:r>
              <a:rPr lang="fr-FR" baseline="0" dirty="0" smtClean="0"/>
              <a:t> de la communication comportement-attitude-communication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Levier comportemental = agir sur le</a:t>
            </a:r>
            <a:r>
              <a:rPr lang="fr-FR" baseline="0" dirty="0" smtClean="0"/>
              <a:t> comportement pour modifier, par dissonance cognitive l’attitude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5B37-FAD7-49B3-BB6E-EDB8B528474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2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4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24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10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3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38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77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50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8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9A1E-B3F4-4C87-A6B8-4AA53F9C30A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74066-1153-450D-8E51-EE217C260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1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Ã©sultat de recherche d'images pour &quot;hanabi jeu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723" y="-1539552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107504" y="260350"/>
            <a:ext cx="89285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C.U.M.E.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Gamification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pourquoi 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ça marche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quatre leviers de la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gamification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 Franck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Plasse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53"/>
            <a:ext cx="9143999" cy="640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2" y="3501008"/>
            <a:ext cx="4320000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2" y="1255308"/>
            <a:ext cx="1014806" cy="210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604390" y="1312860"/>
            <a:ext cx="887490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9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fr-FR" sz="9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79304" y="3552096"/>
            <a:ext cx="4224943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3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levier</a:t>
            </a:r>
            <a:br>
              <a:rPr lang="fr-FR" sz="3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3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d’apprentissage</a:t>
            </a:r>
            <a:endParaRPr lang="fr-FR" sz="35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http://storytelling.expertpublic.fr/files/2013/05/Anton-Ta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41" y="1255308"/>
            <a:ext cx="3153758" cy="21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6" y="-711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62" y="3435582"/>
            <a:ext cx="3153758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93" y="1233895"/>
            <a:ext cx="3153758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93" y="3435582"/>
            <a:ext cx="3153758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62" y="1233895"/>
            <a:ext cx="3153758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475208" y="1284983"/>
            <a:ext cx="2952328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omportement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78767" y="3486670"/>
            <a:ext cx="2952328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Apprentissage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770577" y="1284983"/>
            <a:ext cx="2952328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70577" y="3486670"/>
            <a:ext cx="2952328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47" y="576263"/>
            <a:ext cx="95916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2" y="3501008"/>
            <a:ext cx="4320000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2" y="1255308"/>
            <a:ext cx="1014806" cy="210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604390" y="1312860"/>
            <a:ext cx="887490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9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</a:p>
        </p:txBody>
      </p:sp>
      <p:pic>
        <p:nvPicPr>
          <p:cNvPr id="5122" name="Picture 2" descr="C:\Users\Famille\Desktop\Une-foule-indienne-colorée-au-cours-dune-foi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48486"/>
            <a:ext cx="3161178" cy="21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579304" y="3552096"/>
            <a:ext cx="4224943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levier</a:t>
            </a:r>
            <a:br>
              <a:rPr lang="fr-FR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</a:t>
            </a:r>
            <a:endParaRPr lang="fr-FR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107504" y="260350"/>
            <a:ext cx="89285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C.U.M.E.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Gamification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pourquoi 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ça marche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quatre leviers de la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gamification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 Franck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Plasse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0"/>
            <a:ext cx="1303126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Ã©sultat de recherche d'images pour &quot;virtual adventures sÃ©n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Ã©sultat de recherche d'images pour &quot;virtual adventures sÃ©nar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RÃ©sultat de recherche d'images pour &quot;virtual adventures sÃ©nar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24952"/>
            <a:ext cx="18288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2" y="3501008"/>
            <a:ext cx="4320000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2" y="1255308"/>
            <a:ext cx="1014806" cy="210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604390" y="1312860"/>
            <a:ext cx="887490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9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endParaRPr lang="fr-FR" sz="9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http://imalbum.aufeminin.com/album/D20060219/167354_NA43JAGJ7MLMP7VVP2W53MB6VXMNBB_2singes_H185810_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 b="12279"/>
          <a:stretch/>
        </p:blipFill>
        <p:spPr bwMode="auto">
          <a:xfrm>
            <a:off x="3635896" y="1255308"/>
            <a:ext cx="3233186" cy="21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579304" y="3552096"/>
            <a:ext cx="4224943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levier</a:t>
            </a:r>
            <a:br>
              <a:rPr lang="fr-FR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fun</a:t>
            </a:r>
            <a:endParaRPr lang="fr-FR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10.imageshack.us/img10/1087/img2617wc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3807"/>
          <a:stretch/>
        </p:blipFill>
        <p:spPr bwMode="auto">
          <a:xfrm>
            <a:off x="0" y="285008"/>
            <a:ext cx="9176823" cy="63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6" y="-711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imalbum.aufeminin.com/album/D20060219/167354_NA43JAGJ7MLMP7VVP2W53MB6VXMNBB_2singes_H185810_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 b="12279"/>
          <a:stretch/>
        </p:blipFill>
        <p:spPr bwMode="auto">
          <a:xfrm>
            <a:off x="4651182" y="3435582"/>
            <a:ext cx="3233186" cy="21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Famille\Desktop\Une-foule-indienne-colorée-au-cours-dune-foi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86" y="1227073"/>
            <a:ext cx="3161178" cy="21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torytelling.expertpublic.fr/files/2013/04/chat-l-envers_439h5_1qp8r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b="18278"/>
          <a:stretch/>
        </p:blipFill>
        <p:spPr bwMode="auto">
          <a:xfrm>
            <a:off x="1327851" y="1233895"/>
            <a:ext cx="3200399" cy="21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torytelling.expertpublic.fr/files/2013/05/Anton-Ta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92" y="3453874"/>
            <a:ext cx="3153758" cy="21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2" y="3501008"/>
            <a:ext cx="4320000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2" y="1255308"/>
            <a:ext cx="1014806" cy="210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604390" y="1312860"/>
            <a:ext cx="887490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96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026" name="Picture 2" descr="http://storytelling.expertpublic.fr/files/2013/04/chat-l-envers_439h5_1qp8r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b="18278"/>
          <a:stretch/>
        </p:blipFill>
        <p:spPr bwMode="auto">
          <a:xfrm>
            <a:off x="3657600" y="1255309"/>
            <a:ext cx="3200399" cy="21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579304" y="3552096"/>
            <a:ext cx="4224943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Le levier comportemental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6" y="-711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62" y="3435582"/>
            <a:ext cx="3153758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93" y="1233895"/>
            <a:ext cx="3153758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93" y="3435582"/>
            <a:ext cx="3153758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62" y="1233895"/>
            <a:ext cx="3153758" cy="207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475208" y="1284983"/>
            <a:ext cx="2952328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omportement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78767" y="3486670"/>
            <a:ext cx="2952328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Apprentissage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770577" y="1284983"/>
            <a:ext cx="2952328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70577" y="3486670"/>
            <a:ext cx="2952328" cy="19721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70185"/>
            <a:ext cx="2129409" cy="257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21" y="2060848"/>
            <a:ext cx="2029968" cy="256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2088261" cy="258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81808"/>
            <a:ext cx="2053971" cy="25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70185"/>
            <a:ext cx="2129409" cy="257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11" y="92291"/>
            <a:ext cx="5477977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3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Ã©sultat de recherche d'images pour &quot;hanabi jeu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723" y="-1539552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107504" y="260350"/>
            <a:ext cx="89285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C.U.M.E.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Gamification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pourquoi 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ça marche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quatre leviers de la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gamification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 Franck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Plasse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Famille\Documents\Franck\Axon Clark\CFPJ\image pitch gamification\19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4934"/>
            <a:ext cx="3395843" cy="26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mille\Documents\Franck\Axon Clark\CFPJ\image pitch gamification\yale-university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10" y="2290899"/>
            <a:ext cx="3428390" cy="25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mille\Documents\Franck\Axon Clark\CFPJ\image pitch gamification\breh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/>
          <a:stretch/>
        </p:blipFill>
        <p:spPr bwMode="auto">
          <a:xfrm>
            <a:off x="3557529" y="2290899"/>
            <a:ext cx="2028941" cy="25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202617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04996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50889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75025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02617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04996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50889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75025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02617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04996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50889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75025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202617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04996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650889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875025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202617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04996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50889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75025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02617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04996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50889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75025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02617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04996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50889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75025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202617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04996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650889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875025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202617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04996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50889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75025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02617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04996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50889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75025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02617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0,5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04996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50889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75025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202617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04996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650889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875025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202617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04996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50889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75025" y="11248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02617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04996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50889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75025" y="2357264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02617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0,5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04996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50889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75025" y="355869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202617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04996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650889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875025" y="4797272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--</a:t>
            </a:r>
            <a:endParaRPr lang="fr-F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AC carte recto ci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1515185"/>
            <a:ext cx="2549347" cy="38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AC carte recto cib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7864" y="1515185"/>
            <a:ext cx="2549347" cy="38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AC carte recto votre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469" y="1515185"/>
            <a:ext cx="2549347" cy="38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0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AC carte recto ci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1515185"/>
            <a:ext cx="2549347" cy="38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AC carte recto cib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7864" y="1515185"/>
            <a:ext cx="2549347" cy="38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AC carte recto votre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469" y="1515185"/>
            <a:ext cx="2549347" cy="38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C:\Users\Famille\Documents\My Dropbox\Axon Clark\2 Marketing-communication\Cartes\jpegs\AC carte recto comlu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45224"/>
            <a:ext cx="2549347" cy="38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405</Words>
  <Application>Microsoft Office PowerPoint</Application>
  <PresentationFormat>Affichage à l'écran (4:3)</PresentationFormat>
  <Paragraphs>136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</dc:creator>
  <cp:lastModifiedBy>Franck Plasse</cp:lastModifiedBy>
  <cp:revision>76</cp:revision>
  <dcterms:created xsi:type="dcterms:W3CDTF">2013-05-27T14:42:41Z</dcterms:created>
  <dcterms:modified xsi:type="dcterms:W3CDTF">2018-04-05T09:24:38Z</dcterms:modified>
</cp:coreProperties>
</file>