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 id="2147483739" r:id="rId2"/>
  </p:sldMasterIdLst>
  <p:notesMasterIdLst>
    <p:notesMasterId r:id="rId24"/>
  </p:notesMasterIdLst>
  <p:handoutMasterIdLst>
    <p:handoutMasterId r:id="rId25"/>
  </p:handoutMasterIdLst>
  <p:sldIdLst>
    <p:sldId id="395" r:id="rId3"/>
    <p:sldId id="361" r:id="rId4"/>
    <p:sldId id="348" r:id="rId5"/>
    <p:sldId id="396" r:id="rId6"/>
    <p:sldId id="397" r:id="rId7"/>
    <p:sldId id="389" r:id="rId8"/>
    <p:sldId id="393" r:id="rId9"/>
    <p:sldId id="391" r:id="rId10"/>
    <p:sldId id="390" r:id="rId11"/>
    <p:sldId id="392" r:id="rId12"/>
    <p:sldId id="369" r:id="rId13"/>
    <p:sldId id="388" r:id="rId14"/>
    <p:sldId id="368" r:id="rId15"/>
    <p:sldId id="386" r:id="rId16"/>
    <p:sldId id="372" r:id="rId17"/>
    <p:sldId id="375" r:id="rId18"/>
    <p:sldId id="383" r:id="rId19"/>
    <p:sldId id="366" r:id="rId20"/>
    <p:sldId id="394" r:id="rId21"/>
    <p:sldId id="370" r:id="rId22"/>
    <p:sldId id="374" r:id="rId23"/>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422"/>
    <a:srgbClr val="EA3F34"/>
    <a:srgbClr val="2A306B"/>
    <a:srgbClr val="FF0000"/>
    <a:srgbClr val="665546"/>
    <a:srgbClr val="E3631E"/>
    <a:srgbClr val="D80001"/>
    <a:srgbClr val="BE145F"/>
    <a:srgbClr val="E0D2EA"/>
    <a:srgbClr val="E052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404" autoAdjust="0"/>
  </p:normalViewPr>
  <p:slideViewPr>
    <p:cSldViewPr>
      <p:cViewPr varScale="1">
        <p:scale>
          <a:sx n="95" d="100"/>
          <a:sy n="95" d="100"/>
        </p:scale>
        <p:origin x="-13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3" d="100"/>
          <a:sy n="73" d="100"/>
        </p:scale>
        <p:origin x="-2340"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E114CA8-334F-E142-84E9-B381EB233147}" type="datetimeFigureOut">
              <a:rPr lang="fr-FR" smtClean="0"/>
              <a:t>05/04/18</a:t>
            </a:fld>
            <a:endParaRPr lang="fr-FR"/>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E63E802-5BE5-8E4B-8B1A-00FCE2CF763E}" type="slidenum">
              <a:rPr lang="fr-FR" smtClean="0"/>
              <a:t>‹#›</a:t>
            </a:fld>
            <a:endParaRPr lang="fr-FR"/>
          </a:p>
        </p:txBody>
      </p:sp>
    </p:spTree>
    <p:extLst>
      <p:ext uri="{BB962C8B-B14F-4D97-AF65-F5344CB8AC3E}">
        <p14:creationId xmlns:p14="http://schemas.microsoft.com/office/powerpoint/2010/main" val="1403671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pitchFamily="-104" charset="0"/>
                <a:ea typeface="+mn-ea"/>
              </a:defRPr>
            </a:lvl1pPr>
          </a:lstStyle>
          <a:p>
            <a:pPr>
              <a:defRPr/>
            </a:pPr>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14F38808-F810-CC4B-B294-E8A0A2BA8DB8}" type="datetimeFigureOut">
              <a:rPr lang="fr-FR"/>
              <a:pPr/>
              <a:t>05/04/18</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pitchFamily="-104" charset="0"/>
                <a:ea typeface="+mn-ea"/>
              </a:defRPr>
            </a:lvl1pPr>
          </a:lstStyle>
          <a:p>
            <a:pPr>
              <a:defRPr/>
            </a:pPr>
            <a:endParaRPr lang="fr-FR"/>
          </a:p>
        </p:txBody>
      </p:sp>
      <p:sp>
        <p:nvSpPr>
          <p:cNvPr id="7" name="Espace réservé du numéro de diapositive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52FC8FD-5AE0-3A4F-9662-A32ED687EA8B}" type="slidenum">
              <a:rPr lang="fr-FR"/>
              <a:pPr/>
              <a:t>‹#›</a:t>
            </a:fld>
            <a:endParaRPr lang="fr-FR"/>
          </a:p>
        </p:txBody>
      </p:sp>
    </p:spTree>
    <p:extLst>
      <p:ext uri="{BB962C8B-B14F-4D97-AF65-F5344CB8AC3E}">
        <p14:creationId xmlns:p14="http://schemas.microsoft.com/office/powerpoint/2010/main" val="429080252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2</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14130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12</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13</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5323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Einstein, Marie Curie,</a:t>
            </a:r>
            <a:r>
              <a:rPr lang="fr-FR" baseline="0" dirty="0" smtClean="0"/>
              <a:t> Benjamin Franklin, Ada Lovelace, Darwin, Alan Turing, Emilie Noether </a:t>
            </a:r>
            <a:endParaRPr lang="fr-FR" dirty="0"/>
          </a:p>
        </p:txBody>
      </p:sp>
      <p:sp>
        <p:nvSpPr>
          <p:cNvPr id="4" name="Espace réservé du numéro de diapositive 3"/>
          <p:cNvSpPr>
            <a:spLocks noGrp="1"/>
          </p:cNvSpPr>
          <p:nvPr>
            <p:ph type="sldNum" sz="quarter" idx="10"/>
          </p:nvPr>
        </p:nvSpPr>
        <p:spPr/>
        <p:txBody>
          <a:bodyPr/>
          <a:lstStyle/>
          <a:p>
            <a:fld id="{852FC8FD-5AE0-3A4F-9662-A32ED687EA8B}" type="slidenum">
              <a:rPr lang="fr-FR" smtClean="0"/>
              <a:pPr/>
              <a:t>14</a:t>
            </a:fld>
            <a:endParaRPr lang="fr-FR"/>
          </a:p>
        </p:txBody>
      </p:sp>
    </p:spTree>
    <p:extLst>
      <p:ext uri="{BB962C8B-B14F-4D97-AF65-F5344CB8AC3E}">
        <p14:creationId xmlns:p14="http://schemas.microsoft.com/office/powerpoint/2010/main" val="2022832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16</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22727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17</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611021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18</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178590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19</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4229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20</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39743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21</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5117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28382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775110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6</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7</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8</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9</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450" y="4714875"/>
            <a:ext cx="5438774" cy="4467224"/>
          </a:xfrm>
          <a:prstGeom prst="rect">
            <a:avLst/>
          </a:prstGeom>
          <a:noFill/>
          <a:ln>
            <a:noFill/>
          </a:ln>
        </p:spPr>
        <p:txBody>
          <a:bodyPr wrap="square" lIns="91425" tIns="45700" rIns="91425" bIns="45700" anchor="t" anchorCtr="0">
            <a:noAutofit/>
          </a:bodyPr>
          <a:lstStyle/>
          <a:p>
            <a:pPr rtl="0"/>
            <a:r>
              <a:rPr lang="fr-FR" sz="1200" b="0" i="0" u="none" strike="noStrike" kern="1200" dirty="0" smtClean="0">
                <a:solidFill>
                  <a:schemeClr val="tx1"/>
                </a:solidFill>
                <a:effectLst/>
                <a:latin typeface="+mn-lt"/>
                <a:ea typeface="ＭＳ Ｐゴシック" charset="0"/>
                <a:cs typeface="+mn-cs"/>
              </a:rPr>
              <a:t>Les étudiants actuellement accueillis en Licence présentent une grande hétérogénéité du fait de leurs origines diversifiées et d’une évolution des contours du bac scientifique. La prise en charge de cette hétérogénéité est un défi permanent pour les équipes pédagogiques universitaires rendu encore plus difficile par la dimension des groupes pris en charge en TD ou en cours magistral.</a:t>
            </a:r>
            <a:endParaRPr lang="fr-FR" dirty="0" smtClean="0">
              <a:effectLst/>
            </a:endParaRPr>
          </a:p>
          <a:p>
            <a:pPr rtl="0"/>
            <a:r>
              <a:rPr lang="fr-FR" sz="1200" b="0" i="0" u="none" strike="noStrike" kern="1200" dirty="0" smtClean="0">
                <a:solidFill>
                  <a:schemeClr val="tx1"/>
                </a:solidFill>
                <a:effectLst/>
                <a:latin typeface="+mn-lt"/>
                <a:ea typeface="ＭＳ Ｐゴシック" charset="0"/>
                <a:cs typeface="+mn-cs"/>
              </a:rPr>
              <a:t>L’individualisation de la prise en charge des étudiants est souvent difficile. Ce manque influe sur les étudiants « faibles » qui rencontrent des difficultés à suivre leurs cursus et démotive les bons étudiants en faisant naître un sentiment de perte de temps.</a:t>
            </a:r>
            <a:endParaRPr lang="fr-FR" dirty="0" smtClean="0">
              <a:effectLst/>
            </a:endParaRPr>
          </a:p>
        </p:txBody>
      </p:sp>
      <p:sp>
        <p:nvSpPr>
          <p:cNvPr id="107" name="Shape 107"/>
          <p:cNvSpPr txBox="1">
            <a:spLocks noGrp="1"/>
          </p:cNvSpPr>
          <p:nvPr>
            <p:ph type="sldNum" idx="12"/>
          </p:nvPr>
        </p:nvSpPr>
        <p:spPr>
          <a:xfrm>
            <a:off x="3849687" y="9428163"/>
            <a:ext cx="2946399" cy="496886"/>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10</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9815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FR"/>
          </a:p>
        </p:txBody>
      </p:sp>
      <p:sp>
        <p:nvSpPr>
          <p:cNvPr id="4" name="Shape 22"/>
          <p:cNvSpPr>
            <a:spLocks noGrp="1"/>
          </p:cNvSpPr>
          <p:nvPr>
            <p:ph type="sldNum" sz="quarter" idx="4"/>
          </p:nvPr>
        </p:nvSpPr>
        <p:spPr>
          <a:xfrm>
            <a:off x="8676456" y="6453336"/>
            <a:ext cx="432048" cy="387379"/>
          </a:xfrm>
          <a:prstGeom prst="rect">
            <a:avLst/>
          </a:prstGeom>
        </p:spPr>
        <p:txBody>
          <a:bodyPr lIns="64291" tIns="32146" rIns="64291" bIns="32146"/>
          <a:lstStyle/>
          <a:p>
            <a:fld id="{86CB4B4D-7CA3-9044-876B-883B54F8677D}" type="slidenum">
              <a:t>‹#›</a:t>
            </a:fld>
            <a:endParaRPr/>
          </a:p>
        </p:txBody>
      </p:sp>
    </p:spTree>
    <p:extLst>
      <p:ext uri="{BB962C8B-B14F-4D97-AF65-F5344CB8AC3E}">
        <p14:creationId xmlns:p14="http://schemas.microsoft.com/office/powerpoint/2010/main" val="217515141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Cliquez et modifiez le titre</a:t>
            </a:r>
            <a:endParaRPr lang="fr-FR"/>
          </a:p>
        </p:txBody>
      </p:sp>
      <p:sp>
        <p:nvSpPr>
          <p:cNvPr id="3" name="Shape 22"/>
          <p:cNvSpPr>
            <a:spLocks noGrp="1"/>
          </p:cNvSpPr>
          <p:nvPr>
            <p:ph type="sldNum" sz="quarter" idx="4"/>
          </p:nvPr>
        </p:nvSpPr>
        <p:spPr>
          <a:xfrm>
            <a:off x="8676456" y="6381328"/>
            <a:ext cx="432048" cy="387379"/>
          </a:xfrm>
          <a:prstGeom prst="rect">
            <a:avLst/>
          </a:prstGeom>
        </p:spPr>
        <p:txBody>
          <a:bodyPr lIns="64291" tIns="32146" rIns="64291" bIns="32146"/>
          <a:lstStyle/>
          <a:p>
            <a:fld id="{86CB4B4D-7CA3-9044-876B-883B54F8677D}" type="slidenum">
              <a:t>‹#›</a:t>
            </a:fld>
            <a:endParaRPr dirty="0"/>
          </a:p>
        </p:txBody>
      </p:sp>
    </p:spTree>
    <p:extLst>
      <p:ext uri="{BB962C8B-B14F-4D97-AF65-F5344CB8AC3E}">
        <p14:creationId xmlns:p14="http://schemas.microsoft.com/office/powerpoint/2010/main" val="231031404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xfrm>
            <a:off x="892971" y="1946675"/>
            <a:ext cx="7358063" cy="4018359"/>
          </a:xfrm>
          <a:prstGeom prst="rect">
            <a:avLst/>
          </a:prstGeom>
        </p:spPr>
        <p:txBody>
          <a:bodyPr/>
          <a:lstStyle>
            <a:lvl1pPr>
              <a:spcBef>
                <a:spcPts val="1265"/>
              </a:spcBef>
            </a:lvl1pPr>
            <a:lvl2pPr>
              <a:spcBef>
                <a:spcPts val="1265"/>
              </a:spcBef>
            </a:lvl2pPr>
            <a:lvl3pPr>
              <a:spcBef>
                <a:spcPts val="1265"/>
              </a:spcBef>
            </a:lvl3pPr>
            <a:lvl4pPr>
              <a:spcBef>
                <a:spcPts val="1265"/>
              </a:spcBef>
            </a:lvl4pPr>
            <a:lvl5pPr>
              <a:spcBef>
                <a:spcPts val="1265"/>
              </a:spcBef>
            </a:lvl5pPr>
          </a:lstStyle>
          <a:p>
            <a:r>
              <a:t>Texte niveau 1</a:t>
            </a:r>
          </a:p>
          <a:p>
            <a:pPr lvl="1"/>
            <a:r>
              <a:t>Texte niveau 2</a:t>
            </a:r>
          </a:p>
          <a:p>
            <a:pPr lvl="2"/>
            <a:r>
              <a:t>Texte niveau 3</a:t>
            </a:r>
          </a:p>
          <a:p>
            <a:pPr lvl="3"/>
            <a:r>
              <a:t>Texte niveau 4</a:t>
            </a:r>
          </a:p>
          <a:p>
            <a:pPr lvl="4"/>
            <a:r>
              <a:t>Texte niveau 5</a:t>
            </a:r>
          </a:p>
        </p:txBody>
      </p:sp>
      <p:sp>
        <p:nvSpPr>
          <p:cNvPr id="22" name="Shape 22"/>
          <p:cNvSpPr>
            <a:spLocks noGrp="1"/>
          </p:cNvSpPr>
          <p:nvPr>
            <p:ph type="sldNum" sz="quarter" idx="2"/>
          </p:nvPr>
        </p:nvSpPr>
        <p:spPr>
          <a:xfrm>
            <a:off x="4446984" y="6509746"/>
            <a:ext cx="241102" cy="258961"/>
          </a:xfrm>
          <a:prstGeom prst="rect">
            <a:avLst/>
          </a:prstGeom>
        </p:spPr>
        <p:txBody>
          <a:bodyPr lIns="64291" tIns="32146" rIns="64291" bIns="32146"/>
          <a:lstStyle/>
          <a:p>
            <a:fld id="{86CB4B4D-7CA3-9044-876B-883B54F8677D}" type="slidenum">
              <a:t>‹#›</a:t>
            </a:fld>
            <a:endParaRPr/>
          </a:p>
        </p:txBody>
      </p:sp>
      <p:sp>
        <p:nvSpPr>
          <p:cNvPr id="5" name="Shape 22"/>
          <p:cNvSpPr txBox="1">
            <a:spLocks/>
          </p:cNvSpPr>
          <p:nvPr userDrawn="1"/>
        </p:nvSpPr>
        <p:spPr>
          <a:xfrm>
            <a:off x="8676456" y="6453336"/>
            <a:ext cx="432048" cy="387379"/>
          </a:xfrm>
          <a:prstGeom prst="rect">
            <a:avLst/>
          </a:prstGeom>
        </p:spPr>
        <p:txBody>
          <a:bodyPr lIns="64291" tIns="32146" rIns="64291" bIns="32146"/>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fld id="{86CB4B4D-7CA3-9044-876B-883B54F8677D}" type="slidenum">
              <a:rPr lang="uk-UA" smtClean="0"/>
              <a:pPr/>
              <a:t>‹#›</a:t>
            </a:fld>
            <a:endParaRPr lang="uk-UA"/>
          </a:p>
        </p:txBody>
      </p:sp>
    </p:spTree>
    <p:extLst>
      <p:ext uri="{BB962C8B-B14F-4D97-AF65-F5344CB8AC3E}">
        <p14:creationId xmlns:p14="http://schemas.microsoft.com/office/powerpoint/2010/main" val="14772552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hape 22"/>
          <p:cNvSpPr>
            <a:spLocks noGrp="1"/>
          </p:cNvSpPr>
          <p:nvPr>
            <p:ph type="sldNum" sz="quarter" idx="4"/>
          </p:nvPr>
        </p:nvSpPr>
        <p:spPr>
          <a:xfrm>
            <a:off x="8676456" y="6453336"/>
            <a:ext cx="432048" cy="387379"/>
          </a:xfrm>
          <a:prstGeom prst="rect">
            <a:avLst/>
          </a:prstGeom>
        </p:spPr>
        <p:txBody>
          <a:bodyPr lIns="64291" tIns="32146" rIns="64291" bIns="32146"/>
          <a:lstStyle/>
          <a:p>
            <a:fld id="{86CB4B4D-7CA3-9044-876B-883B54F8677D}" type="slidenum">
              <a:t>‹#›</a:t>
            </a:fld>
            <a:endParaRPr/>
          </a:p>
        </p:txBody>
      </p:sp>
    </p:spTree>
    <p:extLst>
      <p:ext uri="{BB962C8B-B14F-4D97-AF65-F5344CB8AC3E}">
        <p14:creationId xmlns:p14="http://schemas.microsoft.com/office/powerpoint/2010/main" val="4096598201"/>
      </p:ext>
    </p:extLst>
  </p:cSld>
  <p:clrMap bg1="lt1" tx1="dk1" bg2="lt2" tx2="dk2" accent1="accent1" accent2="accent2" accent3="accent3" accent4="accent4" accent5="accent5" accent6="accent6" hlink="hlink" folHlink="folHlink"/>
  <p:sldLayoutIdLst>
    <p:sldLayoutId id="2147484005" r:id="rId1"/>
  </p:sldLayoutIdLst>
  <p:timing>
    <p:tnLst>
      <p:par>
        <p:cTn xmlns:p14="http://schemas.microsoft.com/office/powerpoint/2010/main" id="1" dur="indefinite" restart="never" nodeType="tmRoot"/>
      </p:par>
    </p:tnLst>
  </p:timing>
  <p:hf sldNum="0" hdr="0" dt="0"/>
  <p:txStyles>
    <p:titleStyle>
      <a:lvl1pPr algn="r" rtl="0" eaLnBrk="0" fontAlgn="base" hangingPunct="0">
        <a:spcBef>
          <a:spcPct val="0"/>
        </a:spcBef>
        <a:spcAft>
          <a:spcPct val="0"/>
        </a:spcAft>
        <a:defRPr sz="2400" b="1" kern="1200">
          <a:solidFill>
            <a:schemeClr val="bg1"/>
          </a:solidFill>
          <a:latin typeface="Century Gothic" pitchFamily="34" charset="0"/>
          <a:ea typeface="ＭＳ Ｐゴシック" charset="0"/>
          <a:cs typeface="+mj-cs"/>
        </a:defRPr>
      </a:lvl1pPr>
      <a:lvl2pPr algn="r" rtl="0" eaLnBrk="0" fontAlgn="base" hangingPunct="0">
        <a:spcBef>
          <a:spcPct val="0"/>
        </a:spcBef>
        <a:spcAft>
          <a:spcPct val="0"/>
        </a:spcAft>
        <a:defRPr sz="2400" b="1">
          <a:solidFill>
            <a:schemeClr val="bg1"/>
          </a:solidFill>
          <a:latin typeface="Century Gothic" pitchFamily="34" charset="0"/>
          <a:ea typeface="ＭＳ Ｐゴシック" charset="0"/>
        </a:defRPr>
      </a:lvl2pPr>
      <a:lvl3pPr algn="r" rtl="0" eaLnBrk="0" fontAlgn="base" hangingPunct="0">
        <a:spcBef>
          <a:spcPct val="0"/>
        </a:spcBef>
        <a:spcAft>
          <a:spcPct val="0"/>
        </a:spcAft>
        <a:defRPr sz="2400" b="1">
          <a:solidFill>
            <a:schemeClr val="bg1"/>
          </a:solidFill>
          <a:latin typeface="Century Gothic" pitchFamily="34" charset="0"/>
          <a:ea typeface="ＭＳ Ｐゴシック" charset="0"/>
        </a:defRPr>
      </a:lvl3pPr>
      <a:lvl4pPr algn="r" rtl="0" eaLnBrk="0" fontAlgn="base" hangingPunct="0">
        <a:spcBef>
          <a:spcPct val="0"/>
        </a:spcBef>
        <a:spcAft>
          <a:spcPct val="0"/>
        </a:spcAft>
        <a:defRPr sz="2400" b="1">
          <a:solidFill>
            <a:schemeClr val="bg1"/>
          </a:solidFill>
          <a:latin typeface="Century Gothic" pitchFamily="34" charset="0"/>
          <a:ea typeface="ＭＳ Ｐゴシック" charset="0"/>
        </a:defRPr>
      </a:lvl4pPr>
      <a:lvl5pPr algn="r" rtl="0" eaLnBrk="0" fontAlgn="base" hangingPunct="0">
        <a:spcBef>
          <a:spcPct val="0"/>
        </a:spcBef>
        <a:spcAft>
          <a:spcPct val="0"/>
        </a:spcAft>
        <a:defRPr sz="2400" b="1">
          <a:solidFill>
            <a:schemeClr val="bg1"/>
          </a:solidFill>
          <a:latin typeface="Century Gothic" pitchFamily="34" charset="0"/>
          <a:ea typeface="ＭＳ Ｐゴシック" charset="0"/>
        </a:defRPr>
      </a:lvl5pPr>
      <a:lvl6pPr marL="342900" algn="r" rtl="0" fontAlgn="base">
        <a:spcBef>
          <a:spcPct val="0"/>
        </a:spcBef>
        <a:spcAft>
          <a:spcPct val="0"/>
        </a:spcAft>
        <a:defRPr sz="2400" b="1">
          <a:solidFill>
            <a:schemeClr val="bg1"/>
          </a:solidFill>
          <a:latin typeface="Century Gothic" pitchFamily="34" charset="0"/>
        </a:defRPr>
      </a:lvl6pPr>
      <a:lvl7pPr marL="685800" algn="r" rtl="0" fontAlgn="base">
        <a:spcBef>
          <a:spcPct val="0"/>
        </a:spcBef>
        <a:spcAft>
          <a:spcPct val="0"/>
        </a:spcAft>
        <a:defRPr sz="2400" b="1">
          <a:solidFill>
            <a:schemeClr val="bg1"/>
          </a:solidFill>
          <a:latin typeface="Century Gothic" pitchFamily="34" charset="0"/>
        </a:defRPr>
      </a:lvl7pPr>
      <a:lvl8pPr marL="1028700" algn="r" rtl="0" fontAlgn="base">
        <a:spcBef>
          <a:spcPct val="0"/>
        </a:spcBef>
        <a:spcAft>
          <a:spcPct val="0"/>
        </a:spcAft>
        <a:defRPr sz="2400" b="1">
          <a:solidFill>
            <a:schemeClr val="bg1"/>
          </a:solidFill>
          <a:latin typeface="Century Gothic" pitchFamily="34" charset="0"/>
        </a:defRPr>
      </a:lvl8pPr>
      <a:lvl9pPr marL="1371600" algn="r" rtl="0" fontAlgn="base">
        <a:spcBef>
          <a:spcPct val="0"/>
        </a:spcBef>
        <a:spcAft>
          <a:spcPct val="0"/>
        </a:spcAft>
        <a:defRPr sz="2400" b="1">
          <a:solidFill>
            <a:schemeClr val="bg1"/>
          </a:solidFill>
          <a:latin typeface="Century Gothic" pitchFamily="34" charset="0"/>
        </a:defRPr>
      </a:lvl9pPr>
    </p:titleStyle>
    <p:bodyStyle>
      <a:lvl1pPr marL="257175" indent="-257175" algn="l" rtl="0" eaLnBrk="0" fontAlgn="base" hangingPunct="0">
        <a:spcBef>
          <a:spcPct val="20000"/>
        </a:spcBef>
        <a:spcAft>
          <a:spcPct val="0"/>
        </a:spcAft>
        <a:buFont typeface="Arial" charset="0"/>
        <a:defRPr sz="1500" b="1" kern="1200">
          <a:solidFill>
            <a:schemeClr val="tx1"/>
          </a:solidFill>
          <a:latin typeface="Century Gothic" pitchFamily="34" charset="0"/>
          <a:ea typeface="ＭＳ Ｐゴシック" charset="0"/>
          <a:cs typeface="+mn-cs"/>
        </a:defRPr>
      </a:lvl1pPr>
      <a:lvl2pPr marL="557213" indent="-214313" algn="l" rtl="0" eaLnBrk="0" fontAlgn="base" hangingPunct="0">
        <a:spcBef>
          <a:spcPct val="20000"/>
        </a:spcBef>
        <a:spcAft>
          <a:spcPct val="0"/>
        </a:spcAft>
        <a:buFont typeface="Arial" charset="0"/>
        <a:defRPr sz="1500" kern="1200">
          <a:solidFill>
            <a:schemeClr val="tx1"/>
          </a:solidFill>
          <a:latin typeface="Century Gothic" pitchFamily="34" charset="0"/>
          <a:ea typeface="ＭＳ Ｐゴシック" pitchFamily="-104" charset="-128"/>
          <a:cs typeface="ＭＳ Ｐゴシック" charset="0"/>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Century Gothic" pitchFamily="34" charset="0"/>
          <a:ea typeface="ＭＳ Ｐゴシック" pitchFamily="-104" charset="-128"/>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Century Gothic" pitchFamily="34" charset="0"/>
          <a:ea typeface="ＭＳ Ｐゴシック" pitchFamily="-104" charset="-128"/>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Century Gothic" pitchFamily="34" charset="0"/>
          <a:ea typeface="ＭＳ Ｐゴシック" pitchFamily="-10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806896" y="274643"/>
            <a:ext cx="8229600" cy="56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27" name="Espace réservé du texte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p:txBody>
      </p:sp>
      <p:pic>
        <p:nvPicPr>
          <p:cNvPr id="1028" name="Image 1"/>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0" y="764704"/>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userDrawn="1"/>
        </p:nvPicPr>
        <p:blipFill>
          <a:blip r:embed="rId5"/>
          <a:stretch>
            <a:fillRect/>
          </a:stretch>
        </p:blipFill>
        <p:spPr>
          <a:xfrm>
            <a:off x="72008" y="6313068"/>
            <a:ext cx="1259632" cy="511933"/>
          </a:xfrm>
          <a:prstGeom prst="rect">
            <a:avLst/>
          </a:prstGeom>
        </p:spPr>
      </p:pic>
      <p:sp>
        <p:nvSpPr>
          <p:cNvPr id="14" name="Shape 22"/>
          <p:cNvSpPr>
            <a:spLocks noGrp="1"/>
          </p:cNvSpPr>
          <p:nvPr>
            <p:ph type="sldNum" sz="quarter" idx="4"/>
          </p:nvPr>
        </p:nvSpPr>
        <p:spPr>
          <a:xfrm>
            <a:off x="8676456" y="6453336"/>
            <a:ext cx="432048" cy="387379"/>
          </a:xfrm>
          <a:prstGeom prst="rect">
            <a:avLst/>
          </a:prstGeom>
        </p:spPr>
        <p:txBody>
          <a:bodyPr lIns="64291" tIns="32146" rIns="64291" bIns="32146"/>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Lst>
  <p:timing>
    <p:tnLst>
      <p:par>
        <p:cTn xmlns:p14="http://schemas.microsoft.com/office/powerpoint/2010/main" id="1" dur="indefinite" restart="never" nodeType="tmRoot"/>
      </p:par>
    </p:tnLst>
  </p:timing>
  <p:hf sldNum="0" hdr="0" dt="0"/>
  <p:txStyles>
    <p:titleStyle>
      <a:lvl1pPr algn="r" rtl="0" eaLnBrk="0" fontAlgn="base" hangingPunct="0">
        <a:spcBef>
          <a:spcPct val="0"/>
        </a:spcBef>
        <a:spcAft>
          <a:spcPct val="0"/>
        </a:spcAft>
        <a:defRPr sz="2400" b="0" kern="1200">
          <a:solidFill>
            <a:srgbClr val="0000DC"/>
          </a:solidFill>
          <a:latin typeface="+mj-lt"/>
          <a:ea typeface="ＭＳ Ｐゴシック" charset="0"/>
          <a:cs typeface="+mj-cs"/>
        </a:defRPr>
      </a:lvl1pPr>
      <a:lvl2pPr algn="r" rtl="0" eaLnBrk="0" fontAlgn="base" hangingPunct="0">
        <a:spcBef>
          <a:spcPct val="0"/>
        </a:spcBef>
        <a:spcAft>
          <a:spcPct val="0"/>
        </a:spcAft>
        <a:defRPr sz="2400" b="1">
          <a:solidFill>
            <a:schemeClr val="bg1"/>
          </a:solidFill>
          <a:latin typeface="Century Gothic" pitchFamily="34" charset="0"/>
          <a:ea typeface="ＭＳ Ｐゴシック" charset="0"/>
        </a:defRPr>
      </a:lvl2pPr>
      <a:lvl3pPr algn="r" rtl="0" eaLnBrk="0" fontAlgn="base" hangingPunct="0">
        <a:spcBef>
          <a:spcPct val="0"/>
        </a:spcBef>
        <a:spcAft>
          <a:spcPct val="0"/>
        </a:spcAft>
        <a:defRPr sz="2400" b="1">
          <a:solidFill>
            <a:schemeClr val="bg1"/>
          </a:solidFill>
          <a:latin typeface="Century Gothic" pitchFamily="34" charset="0"/>
          <a:ea typeface="ＭＳ Ｐゴシック" charset="0"/>
        </a:defRPr>
      </a:lvl3pPr>
      <a:lvl4pPr algn="r" rtl="0" eaLnBrk="0" fontAlgn="base" hangingPunct="0">
        <a:spcBef>
          <a:spcPct val="0"/>
        </a:spcBef>
        <a:spcAft>
          <a:spcPct val="0"/>
        </a:spcAft>
        <a:defRPr sz="2400" b="1">
          <a:solidFill>
            <a:schemeClr val="bg1"/>
          </a:solidFill>
          <a:latin typeface="Century Gothic" pitchFamily="34" charset="0"/>
          <a:ea typeface="ＭＳ Ｐゴシック" charset="0"/>
        </a:defRPr>
      </a:lvl4pPr>
      <a:lvl5pPr algn="r" rtl="0" eaLnBrk="0" fontAlgn="base" hangingPunct="0">
        <a:spcBef>
          <a:spcPct val="0"/>
        </a:spcBef>
        <a:spcAft>
          <a:spcPct val="0"/>
        </a:spcAft>
        <a:defRPr sz="2400" b="1">
          <a:solidFill>
            <a:schemeClr val="bg1"/>
          </a:solidFill>
          <a:latin typeface="Century Gothic" pitchFamily="34" charset="0"/>
          <a:ea typeface="ＭＳ Ｐゴシック" charset="0"/>
        </a:defRPr>
      </a:lvl5pPr>
      <a:lvl6pPr marL="342900" algn="r" rtl="0" fontAlgn="base">
        <a:spcBef>
          <a:spcPct val="0"/>
        </a:spcBef>
        <a:spcAft>
          <a:spcPct val="0"/>
        </a:spcAft>
        <a:defRPr sz="2400" b="1">
          <a:solidFill>
            <a:schemeClr val="bg1"/>
          </a:solidFill>
          <a:latin typeface="Century Gothic" pitchFamily="34" charset="0"/>
        </a:defRPr>
      </a:lvl6pPr>
      <a:lvl7pPr marL="685800" algn="r" rtl="0" fontAlgn="base">
        <a:spcBef>
          <a:spcPct val="0"/>
        </a:spcBef>
        <a:spcAft>
          <a:spcPct val="0"/>
        </a:spcAft>
        <a:defRPr sz="2400" b="1">
          <a:solidFill>
            <a:schemeClr val="bg1"/>
          </a:solidFill>
          <a:latin typeface="Century Gothic" pitchFamily="34" charset="0"/>
        </a:defRPr>
      </a:lvl7pPr>
      <a:lvl8pPr marL="1028700" algn="r" rtl="0" fontAlgn="base">
        <a:spcBef>
          <a:spcPct val="0"/>
        </a:spcBef>
        <a:spcAft>
          <a:spcPct val="0"/>
        </a:spcAft>
        <a:defRPr sz="2400" b="1">
          <a:solidFill>
            <a:schemeClr val="bg1"/>
          </a:solidFill>
          <a:latin typeface="Century Gothic" pitchFamily="34" charset="0"/>
        </a:defRPr>
      </a:lvl8pPr>
      <a:lvl9pPr marL="1371600" algn="r" rtl="0" fontAlgn="base">
        <a:spcBef>
          <a:spcPct val="0"/>
        </a:spcBef>
        <a:spcAft>
          <a:spcPct val="0"/>
        </a:spcAft>
        <a:defRPr sz="2400" b="1">
          <a:solidFill>
            <a:schemeClr val="bg1"/>
          </a:solidFill>
          <a:latin typeface="Century Gothic" pitchFamily="34" charset="0"/>
        </a:defRPr>
      </a:lvl9pPr>
    </p:titleStyle>
    <p:bodyStyle>
      <a:lvl1pPr marL="257175" indent="-257175" algn="l" rtl="0" eaLnBrk="0" fontAlgn="base" hangingPunct="0">
        <a:lnSpc>
          <a:spcPct val="150000"/>
        </a:lnSpc>
        <a:spcBef>
          <a:spcPct val="20000"/>
        </a:spcBef>
        <a:spcAft>
          <a:spcPct val="0"/>
        </a:spcAft>
        <a:buFont typeface="Arial" charset="0"/>
        <a:defRPr sz="1200" b="1" kern="1200">
          <a:solidFill>
            <a:srgbClr val="91785B"/>
          </a:solidFill>
          <a:latin typeface="Century Gothic" pitchFamily="34" charset="0"/>
          <a:ea typeface="Batang" pitchFamily="18" charset="-127"/>
          <a:cs typeface="Batang" pitchFamily="18" charset="-127"/>
        </a:defRPr>
      </a:lvl1pPr>
      <a:lvl2pPr marL="161925" indent="-161925" algn="l" rtl="0" eaLnBrk="0" fontAlgn="base" hangingPunct="0">
        <a:lnSpc>
          <a:spcPct val="150000"/>
        </a:lnSpc>
        <a:spcBef>
          <a:spcPts val="450"/>
        </a:spcBef>
        <a:spcAft>
          <a:spcPts val="225"/>
        </a:spcAft>
        <a:buFont typeface="Arial" charset="0"/>
        <a:defRPr sz="1200" kern="1200">
          <a:solidFill>
            <a:srgbClr val="91785B"/>
          </a:solidFill>
          <a:latin typeface="Century Gothic" pitchFamily="34" charset="0"/>
          <a:ea typeface="Batang" pitchFamily="18" charset="-127"/>
          <a:cs typeface="Batang" pitchFamily="18" charset="-127"/>
        </a:defRPr>
      </a:lvl2pPr>
      <a:lvl3pPr marL="857250" indent="-171450" algn="l" rtl="0" eaLnBrk="0" fontAlgn="base" hangingPunct="0">
        <a:spcBef>
          <a:spcPct val="20000"/>
        </a:spcBef>
        <a:spcAft>
          <a:spcPct val="0"/>
        </a:spcAft>
        <a:buFont typeface="Arial" charset="0"/>
        <a:defRPr sz="1050" kern="1200">
          <a:solidFill>
            <a:schemeClr val="tx1"/>
          </a:solidFill>
          <a:latin typeface="+mn-lt"/>
          <a:ea typeface="Batang" pitchFamily="18" charset="-127"/>
          <a:cs typeface="Batang" pitchFamily="18" charset="-127"/>
        </a:defRPr>
      </a:lvl3pPr>
      <a:lvl4pPr marL="1200150" indent="-171450" algn="l" rtl="0" eaLnBrk="0" fontAlgn="base" hangingPunct="0">
        <a:spcBef>
          <a:spcPct val="20000"/>
        </a:spcBef>
        <a:spcAft>
          <a:spcPct val="0"/>
        </a:spcAft>
        <a:buFont typeface="Arial" charset="0"/>
        <a:defRPr sz="900" kern="1200">
          <a:solidFill>
            <a:schemeClr val="tx1"/>
          </a:solidFill>
          <a:latin typeface="Century Gothic" pitchFamily="34" charset="0"/>
          <a:ea typeface="Batang" pitchFamily="18" charset="-127"/>
          <a:cs typeface="Batang" pitchFamily="18" charset="-127"/>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Batang" pitchFamily="18" charset="-127"/>
          <a:cs typeface="Batang" pitchFamily="18" charset="-127"/>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2.png"/><Relationship Id="rId1" Type="http://schemas.microsoft.com/office/2007/relationships/media" Target="../media/media2.mov"/><Relationship Id="rId2" Type="http://schemas.openxmlformats.org/officeDocument/2006/relationships/video" Target="../media/media2.mov"/></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312018" y="3272559"/>
            <a:ext cx="4120229" cy="2520280"/>
            <a:chOff x="4007624" y="3212976"/>
            <a:chExt cx="5205606" cy="2951198"/>
          </a:xfrm>
        </p:grpSpPr>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07624" y="3212976"/>
              <a:ext cx="4848769" cy="2750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64461" y="3436741"/>
              <a:ext cx="4848769" cy="2727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 name="Sous-titre 2"/>
          <p:cNvSpPr txBox="1">
            <a:spLocks/>
          </p:cNvSpPr>
          <p:nvPr/>
        </p:nvSpPr>
        <p:spPr>
          <a:xfrm>
            <a:off x="2000249" y="4845783"/>
            <a:ext cx="5143500" cy="281819"/>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sz="1650" dirty="0">
              <a:solidFill>
                <a:srgbClr val="339DB5"/>
              </a:solidFill>
            </a:endParaRPr>
          </a:p>
        </p:txBody>
      </p:sp>
      <p:grpSp>
        <p:nvGrpSpPr>
          <p:cNvPr id="15" name="Groupe 14"/>
          <p:cNvGrpSpPr/>
          <p:nvPr/>
        </p:nvGrpSpPr>
        <p:grpSpPr>
          <a:xfrm>
            <a:off x="345451" y="95956"/>
            <a:ext cx="8835061" cy="6861436"/>
            <a:chOff x="629562" y="323130"/>
            <a:chExt cx="8047521" cy="6861436"/>
          </a:xfrm>
        </p:grpSpPr>
        <p:sp>
          <p:nvSpPr>
            <p:cNvPr id="4" name="ZoneTexte 3"/>
            <p:cNvSpPr txBox="1"/>
            <p:nvPr/>
          </p:nvSpPr>
          <p:spPr>
            <a:xfrm>
              <a:off x="629562" y="323130"/>
              <a:ext cx="7884876" cy="1865126"/>
            </a:xfrm>
            <a:prstGeom prst="rect">
              <a:avLst/>
            </a:prstGeom>
            <a:noFill/>
          </p:spPr>
          <p:txBody>
            <a:bodyPr wrap="square" rtlCol="0">
              <a:spAutoFit/>
            </a:bodyPr>
            <a:lstStyle/>
            <a:p>
              <a:endParaRPr lang="fr-FR" dirty="0">
                <a:solidFill>
                  <a:srgbClr val="665546"/>
                </a:solidFill>
              </a:endParaRPr>
            </a:p>
            <a:p>
              <a:pPr algn="ctr">
                <a:lnSpc>
                  <a:spcPct val="90000"/>
                </a:lnSpc>
                <a:spcBef>
                  <a:spcPts val="0"/>
                </a:spcBef>
                <a:spcAft>
                  <a:spcPts val="0"/>
                </a:spcAft>
                <a:buClr>
                  <a:schemeClr val="lt1"/>
                </a:buClr>
                <a:buSzPct val="25000"/>
              </a:pPr>
              <a:r>
                <a:rPr lang="fr-FR" sz="2800" dirty="0">
                  <a:solidFill>
                    <a:srgbClr val="2A306B"/>
                  </a:solidFill>
                  <a:latin typeface="Century Gothic"/>
                  <a:cs typeface="+mj-cs"/>
                </a:rPr>
                <a:t>Répondre au défi du jeu sérieux à l'Université </a:t>
              </a:r>
              <a:r>
                <a:rPr lang="fr-FR" sz="2800" dirty="0" smtClean="0">
                  <a:solidFill>
                    <a:srgbClr val="2A306B"/>
                  </a:solidFill>
                  <a:latin typeface="Century Gothic"/>
                  <a:cs typeface="+mj-cs"/>
                </a:rPr>
                <a:t>:</a:t>
              </a:r>
            </a:p>
            <a:p>
              <a:pPr algn="ctr">
                <a:lnSpc>
                  <a:spcPct val="90000"/>
                </a:lnSpc>
                <a:spcBef>
                  <a:spcPts val="0"/>
                </a:spcBef>
                <a:spcAft>
                  <a:spcPts val="0"/>
                </a:spcAft>
                <a:buClr>
                  <a:schemeClr val="lt1"/>
                </a:buClr>
                <a:buSzPct val="25000"/>
              </a:pPr>
              <a:endParaRPr lang="fr-FR" sz="2400" dirty="0">
                <a:solidFill>
                  <a:srgbClr val="E05206"/>
                </a:solidFill>
                <a:latin typeface="Century Gothic"/>
                <a:cs typeface="+mj-cs"/>
              </a:endParaRPr>
            </a:p>
            <a:p>
              <a:pPr algn="ctr">
                <a:lnSpc>
                  <a:spcPct val="90000"/>
                </a:lnSpc>
                <a:spcBef>
                  <a:spcPts val="0"/>
                </a:spcBef>
                <a:spcAft>
                  <a:spcPts val="0"/>
                </a:spcAft>
                <a:buClr>
                  <a:schemeClr val="lt1"/>
                </a:buClr>
                <a:buSzPct val="25000"/>
              </a:pPr>
              <a:r>
                <a:rPr lang="fr-FR" sz="3200" b="1" dirty="0" smtClean="0">
                  <a:solidFill>
                    <a:srgbClr val="2A306B"/>
                  </a:solidFill>
                  <a:latin typeface="Century Gothic"/>
                  <a:cs typeface="+mj-cs"/>
                </a:rPr>
                <a:t>le </a:t>
              </a:r>
              <a:r>
                <a:rPr lang="fr-FR" sz="3200" b="1" dirty="0" smtClean="0">
                  <a:solidFill>
                    <a:srgbClr val="EA3F34"/>
                  </a:solidFill>
                  <a:latin typeface="Century Gothic"/>
                  <a:cs typeface="+mj-cs"/>
                </a:rPr>
                <a:t>projet</a:t>
              </a:r>
              <a:r>
                <a:rPr lang="fr-FR" sz="3200" b="1" dirty="0" smtClean="0">
                  <a:solidFill>
                    <a:srgbClr val="2A306B"/>
                  </a:solidFill>
                  <a:latin typeface="Century Gothic"/>
                  <a:cs typeface="+mj-cs"/>
                </a:rPr>
                <a:t> </a:t>
              </a:r>
              <a:r>
                <a:rPr lang="fr-FR" sz="3200" b="1" dirty="0" err="1" smtClean="0">
                  <a:solidFill>
                    <a:srgbClr val="2A306B"/>
                  </a:solidFill>
                  <a:latin typeface="Century Gothic"/>
                  <a:cs typeface="+mj-cs"/>
                </a:rPr>
                <a:t>Play@SU</a:t>
              </a:r>
              <a:endParaRPr lang="en" sz="4000" b="1" dirty="0">
                <a:solidFill>
                  <a:srgbClr val="2A306B"/>
                </a:solidFill>
                <a:latin typeface="Calibri"/>
                <a:ea typeface="Calibri"/>
                <a:cs typeface="Calibri"/>
                <a:sym typeface="Calibri"/>
              </a:endParaRPr>
            </a:p>
            <a:p>
              <a:endParaRPr lang="fr-FR" dirty="0">
                <a:solidFill>
                  <a:srgbClr val="665546"/>
                </a:solidFill>
              </a:endParaRPr>
            </a:p>
          </p:txBody>
        </p:sp>
        <p:sp>
          <p:nvSpPr>
            <p:cNvPr id="10" name="Sous-titre 2"/>
            <p:cNvSpPr txBox="1">
              <a:spLocks/>
            </p:cNvSpPr>
            <p:nvPr/>
          </p:nvSpPr>
          <p:spPr>
            <a:xfrm>
              <a:off x="871951" y="6732795"/>
              <a:ext cx="7805132" cy="451771"/>
            </a:xfrm>
            <a:prstGeom prst="rect">
              <a:avLst/>
            </a:prstGeom>
          </p:spPr>
          <p:txBody>
            <a:bodyPr>
              <a:normAutofit/>
            </a:bodyPr>
            <a:lstStyle>
              <a:lvl1pPr marL="0" indent="0" algn="ctr" rtl="0" eaLnBrk="0" fontAlgn="base" hangingPunct="0">
                <a:spcBef>
                  <a:spcPct val="20000"/>
                </a:spcBef>
                <a:spcAft>
                  <a:spcPct val="0"/>
                </a:spcAft>
                <a:buFont typeface="Arial" charset="0"/>
                <a:buNone/>
                <a:defRPr sz="2400" b="1" kern="1200">
                  <a:solidFill>
                    <a:schemeClr val="tx1"/>
                  </a:solidFill>
                  <a:latin typeface="Century Gothic" pitchFamily="34" charset="0"/>
                  <a:ea typeface="ＭＳ Ｐゴシック" charset="0"/>
                  <a:cs typeface="+mn-cs"/>
                </a:defRPr>
              </a:lvl1pPr>
              <a:lvl2pPr marL="457200" indent="0" algn="ctr" rtl="0" eaLnBrk="0" fontAlgn="base" hangingPunct="0">
                <a:spcBef>
                  <a:spcPct val="20000"/>
                </a:spcBef>
                <a:spcAft>
                  <a:spcPct val="0"/>
                </a:spcAft>
                <a:buFont typeface="Arial" charset="0"/>
                <a:buNone/>
                <a:defRPr sz="2000" kern="1200">
                  <a:solidFill>
                    <a:schemeClr val="tx1"/>
                  </a:solidFill>
                  <a:latin typeface="Century Gothic" pitchFamily="34" charset="0"/>
                  <a:ea typeface="ＭＳ Ｐゴシック" pitchFamily="-104" charset="-128"/>
                  <a:cs typeface="ＭＳ Ｐゴシック" charset="0"/>
                </a:defRPr>
              </a:lvl2pPr>
              <a:lvl3pPr marL="914400" indent="0" algn="ctr" rtl="0" eaLnBrk="0" fontAlgn="base" hangingPunct="0">
                <a:spcBef>
                  <a:spcPct val="20000"/>
                </a:spcBef>
                <a:spcAft>
                  <a:spcPct val="0"/>
                </a:spcAft>
                <a:buFont typeface="Arial" charset="0"/>
                <a:buNone/>
                <a:defRPr sz="1800" kern="1200">
                  <a:solidFill>
                    <a:schemeClr val="tx1"/>
                  </a:solidFill>
                  <a:latin typeface="Century Gothic" pitchFamily="34" charset="0"/>
                  <a:ea typeface="ＭＳ Ｐゴシック" pitchFamily="-104" charset="-128"/>
                  <a:cs typeface="+mn-cs"/>
                </a:defRPr>
              </a:lvl3pPr>
              <a:lvl4pPr marL="1371600" indent="0" algn="ctr" rtl="0" eaLnBrk="0" fontAlgn="base" hangingPunct="0">
                <a:spcBef>
                  <a:spcPct val="20000"/>
                </a:spcBef>
                <a:spcAft>
                  <a:spcPct val="0"/>
                </a:spcAft>
                <a:buFont typeface="Arial" charset="0"/>
                <a:buNone/>
                <a:defRPr sz="1600" kern="1200">
                  <a:solidFill>
                    <a:schemeClr val="tx1"/>
                  </a:solidFill>
                  <a:latin typeface="Century Gothic" pitchFamily="34" charset="0"/>
                  <a:ea typeface="ＭＳ Ｐゴシック" pitchFamily="-104" charset="-128"/>
                  <a:cs typeface="+mn-cs"/>
                </a:defRPr>
              </a:lvl4pPr>
              <a:lvl5pPr marL="1828800" indent="0" algn="ctr" rtl="0" eaLnBrk="0" fontAlgn="base" hangingPunct="0">
                <a:spcBef>
                  <a:spcPct val="20000"/>
                </a:spcBef>
                <a:spcAft>
                  <a:spcPct val="0"/>
                </a:spcAft>
                <a:buFont typeface="Arial" charset="0"/>
                <a:buNone/>
                <a:defRPr sz="1600" kern="1200">
                  <a:solidFill>
                    <a:schemeClr val="tx1"/>
                  </a:solidFill>
                  <a:latin typeface="Century Gothic" pitchFamily="34" charset="0"/>
                  <a:ea typeface="ＭＳ Ｐゴシック" pitchFamily="-104" charset="-128"/>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fr-FR" sz="1200" dirty="0">
                  <a:solidFill>
                    <a:schemeClr val="tx1">
                      <a:lumMod val="65000"/>
                      <a:lumOff val="35000"/>
                    </a:schemeClr>
                  </a:solidFill>
                </a:rPr>
                <a:t>Bertrand LAFORGE, </a:t>
              </a:r>
              <a:r>
                <a:rPr lang="fr-FR" sz="1200" dirty="0" err="1" smtClean="0">
                  <a:solidFill>
                    <a:schemeClr val="tx1">
                      <a:lumMod val="65000"/>
                      <a:lumOff val="35000"/>
                    </a:schemeClr>
                  </a:solidFill>
                </a:rPr>
                <a:t>Vassiliki</a:t>
              </a:r>
              <a:r>
                <a:rPr lang="fr-FR" sz="1200" dirty="0" smtClean="0">
                  <a:solidFill>
                    <a:schemeClr val="tx1">
                      <a:lumMod val="65000"/>
                      <a:lumOff val="35000"/>
                    </a:schemeClr>
                  </a:solidFill>
                </a:rPr>
                <a:t> MICHOU, Thomas PLANQUES, </a:t>
              </a:r>
              <a:r>
                <a:rPr lang="fr-FR" sz="1200" dirty="0" err="1" smtClean="0">
                  <a:solidFill>
                    <a:schemeClr val="tx1">
                      <a:lumMod val="65000"/>
                      <a:lumOff val="35000"/>
                    </a:schemeClr>
                  </a:solidFill>
                </a:rPr>
                <a:t>Nirina</a:t>
              </a:r>
              <a:r>
                <a:rPr lang="fr-FR" sz="1200" dirty="0" smtClean="0">
                  <a:solidFill>
                    <a:schemeClr val="tx1">
                      <a:lumMod val="65000"/>
                      <a:lumOff val="35000"/>
                    </a:schemeClr>
                  </a:solidFill>
                </a:rPr>
                <a:t> ANDRIAMANANTENASOA, Sorbonne Université</a:t>
              </a:r>
              <a:endParaRPr lang="fr-FR" sz="1200" dirty="0">
                <a:solidFill>
                  <a:schemeClr val="tx1">
                    <a:lumMod val="65000"/>
                    <a:lumOff val="35000"/>
                  </a:schemeClr>
                </a:solidFill>
              </a:endParaRPr>
            </a:p>
          </p:txBody>
        </p:sp>
      </p:grpSp>
      <p:sp>
        <p:nvSpPr>
          <p:cNvPr id="14" name="ZoneTexte 13"/>
          <p:cNvSpPr txBox="1"/>
          <p:nvPr/>
        </p:nvSpPr>
        <p:spPr>
          <a:xfrm>
            <a:off x="4673700" y="3694030"/>
            <a:ext cx="4930911" cy="2585323"/>
          </a:xfrm>
          <a:prstGeom prst="rect">
            <a:avLst/>
          </a:prstGeom>
          <a:noFill/>
        </p:spPr>
        <p:txBody>
          <a:bodyPr wrap="square" rtlCol="0">
            <a:spAutoFit/>
          </a:bodyPr>
          <a:lstStyle/>
          <a:p>
            <a:pPr marL="342900" indent="-342900">
              <a:buFont typeface="Arial" panose="020B0604020202020204" pitchFamily="34" charset="0"/>
              <a:buChar char="•"/>
            </a:pPr>
            <a:r>
              <a:rPr lang="fr-FR" b="1" dirty="0" smtClean="0">
                <a:solidFill>
                  <a:srgbClr val="002060"/>
                </a:solidFill>
                <a:latin typeface="Calibri"/>
                <a:ea typeface="Calibri"/>
                <a:cs typeface="Calibri"/>
                <a:sym typeface="Calibri"/>
              </a:rPr>
              <a:t>Pourquoi </a:t>
            </a:r>
            <a:r>
              <a:rPr lang="fr-FR" b="1" dirty="0">
                <a:solidFill>
                  <a:srgbClr val="002060"/>
                </a:solidFill>
                <a:latin typeface="Calibri"/>
                <a:ea typeface="Calibri"/>
                <a:cs typeface="Calibri"/>
                <a:sym typeface="Calibri"/>
              </a:rPr>
              <a:t>une plateforme de </a:t>
            </a:r>
            <a:r>
              <a:rPr lang="fr-FR" b="1" dirty="0" smtClean="0">
                <a:solidFill>
                  <a:srgbClr val="002060"/>
                </a:solidFill>
                <a:latin typeface="Calibri"/>
                <a:ea typeface="Calibri"/>
                <a:cs typeface="Calibri"/>
                <a:sym typeface="Calibri"/>
              </a:rPr>
              <a:t>jeux </a:t>
            </a:r>
          </a:p>
          <a:p>
            <a:r>
              <a:rPr lang="fr-FR" b="1" dirty="0" smtClean="0">
                <a:solidFill>
                  <a:srgbClr val="002060"/>
                </a:solidFill>
                <a:latin typeface="Calibri"/>
                <a:ea typeface="Calibri"/>
                <a:cs typeface="Calibri"/>
                <a:sym typeface="Calibri"/>
              </a:rPr>
              <a:t>       à l’Université ?</a:t>
            </a:r>
          </a:p>
          <a:p>
            <a:pPr marL="342900" indent="-342900">
              <a:buFont typeface="Arial" panose="020B0604020202020204" pitchFamily="34" charset="0"/>
              <a:buChar char="•"/>
            </a:pPr>
            <a:endParaRPr lang="fr-FR" dirty="0" smtClean="0">
              <a:solidFill>
                <a:srgbClr val="002060"/>
              </a:solidFill>
              <a:latin typeface="Calibri"/>
              <a:ea typeface="Calibri"/>
              <a:cs typeface="Calibri"/>
              <a:sym typeface="Calibri"/>
            </a:endParaRPr>
          </a:p>
          <a:p>
            <a:pPr marL="342900" indent="-342900">
              <a:buFont typeface="Arial" panose="020B0604020202020204" pitchFamily="34" charset="0"/>
              <a:buChar char="•"/>
            </a:pPr>
            <a:r>
              <a:rPr lang="fr-FR" b="1" dirty="0" smtClean="0">
                <a:solidFill>
                  <a:srgbClr val="002060"/>
                </a:solidFill>
                <a:latin typeface="Calibri"/>
                <a:ea typeface="Calibri"/>
                <a:cs typeface="Calibri"/>
                <a:sym typeface="Calibri"/>
              </a:rPr>
              <a:t>Le </a:t>
            </a:r>
            <a:r>
              <a:rPr lang="fr-FR" b="1" dirty="0">
                <a:solidFill>
                  <a:srgbClr val="002060"/>
                </a:solidFill>
                <a:latin typeface="Calibri"/>
                <a:ea typeface="Calibri"/>
                <a:cs typeface="Calibri"/>
                <a:sym typeface="Calibri"/>
              </a:rPr>
              <a:t>projet </a:t>
            </a:r>
            <a:r>
              <a:rPr lang="fr-FR" b="1" dirty="0" err="1" smtClean="0">
                <a:solidFill>
                  <a:srgbClr val="002060"/>
                </a:solidFill>
                <a:latin typeface="Calibri"/>
                <a:ea typeface="Calibri"/>
                <a:cs typeface="Calibri"/>
                <a:sym typeface="Calibri"/>
              </a:rPr>
              <a:t>Play@SU</a:t>
            </a:r>
            <a:r>
              <a:rPr lang="fr-FR" b="1" dirty="0" smtClean="0">
                <a:solidFill>
                  <a:srgbClr val="002060"/>
                </a:solidFill>
                <a:latin typeface="Calibri"/>
                <a:ea typeface="Calibri"/>
                <a:cs typeface="Calibri"/>
                <a:sym typeface="Calibri"/>
              </a:rPr>
              <a:t> </a:t>
            </a:r>
            <a:r>
              <a:rPr lang="fr-FR" dirty="0">
                <a:solidFill>
                  <a:srgbClr val="002060"/>
                </a:solidFill>
                <a:latin typeface="Calibri"/>
                <a:ea typeface="Calibri"/>
                <a:cs typeface="Calibri"/>
                <a:sym typeface="Calibri"/>
              </a:rPr>
              <a:t>:</a:t>
            </a:r>
          </a:p>
          <a:p>
            <a:pPr lvl="2"/>
            <a:r>
              <a:rPr lang="fr-FR" dirty="0" smtClean="0">
                <a:solidFill>
                  <a:srgbClr val="002060"/>
                </a:solidFill>
                <a:latin typeface="Calibri"/>
                <a:ea typeface="Calibri"/>
                <a:cs typeface="Calibri"/>
                <a:sym typeface="Calibri"/>
              </a:rPr>
              <a:t>- Objectifs</a:t>
            </a:r>
            <a:endParaRPr lang="fr-FR" dirty="0">
              <a:solidFill>
                <a:srgbClr val="002060"/>
              </a:solidFill>
              <a:latin typeface="Calibri"/>
              <a:ea typeface="Calibri"/>
              <a:cs typeface="Calibri"/>
              <a:sym typeface="Calibri"/>
            </a:endParaRPr>
          </a:p>
          <a:p>
            <a:pPr lvl="2"/>
            <a:r>
              <a:rPr lang="fr-FR" dirty="0" smtClean="0">
                <a:solidFill>
                  <a:srgbClr val="002060"/>
                </a:solidFill>
                <a:latin typeface="Calibri"/>
                <a:ea typeface="Calibri"/>
                <a:cs typeface="Calibri"/>
                <a:sym typeface="Calibri"/>
              </a:rPr>
              <a:t>- Mise </a:t>
            </a:r>
            <a:r>
              <a:rPr lang="fr-FR" dirty="0">
                <a:solidFill>
                  <a:srgbClr val="002060"/>
                </a:solidFill>
                <a:latin typeface="Calibri"/>
                <a:ea typeface="Calibri"/>
                <a:cs typeface="Calibri"/>
                <a:sym typeface="Calibri"/>
              </a:rPr>
              <a:t>en œuvre</a:t>
            </a:r>
          </a:p>
          <a:p>
            <a:pPr lvl="2"/>
            <a:r>
              <a:rPr lang="fr-FR" dirty="0" smtClean="0">
                <a:solidFill>
                  <a:srgbClr val="002060"/>
                </a:solidFill>
                <a:latin typeface="Calibri"/>
                <a:ea typeface="Calibri"/>
                <a:cs typeface="Calibri"/>
                <a:sym typeface="Calibri"/>
              </a:rPr>
              <a:t>- Partenariats</a:t>
            </a:r>
          </a:p>
          <a:p>
            <a:pPr lvl="2"/>
            <a:r>
              <a:rPr lang="fr-FR" dirty="0" smtClean="0">
                <a:solidFill>
                  <a:srgbClr val="002060"/>
                </a:solidFill>
                <a:latin typeface="Calibri"/>
                <a:ea typeface="Calibri"/>
                <a:cs typeface="Calibri"/>
                <a:sym typeface="Calibri"/>
              </a:rPr>
              <a:t>- Stratégie de développement</a:t>
            </a:r>
          </a:p>
          <a:p>
            <a:pPr marL="1657350" lvl="3" indent="-285750">
              <a:buFontTx/>
              <a:buChar char="-"/>
            </a:pPr>
            <a:endParaRPr lang="fr-FR" dirty="0">
              <a:solidFill>
                <a:srgbClr val="665546"/>
              </a:solidFill>
              <a:latin typeface="Calibri"/>
              <a:ea typeface="Calibri"/>
              <a:cs typeface="Calibri"/>
              <a:sym typeface="Calibri"/>
            </a:endParaRPr>
          </a:p>
        </p:txBody>
      </p:sp>
      <p:pic>
        <p:nvPicPr>
          <p:cNvPr id="2" name="Image 1"/>
          <p:cNvPicPr>
            <a:picLocks noChangeAspect="1"/>
          </p:cNvPicPr>
          <p:nvPr/>
        </p:nvPicPr>
        <p:blipFill>
          <a:blip r:embed="rId4"/>
          <a:stretch>
            <a:fillRect/>
          </a:stretch>
        </p:blipFill>
        <p:spPr>
          <a:xfrm>
            <a:off x="3650806" y="1888832"/>
            <a:ext cx="1842385" cy="748772"/>
          </a:xfrm>
          <a:prstGeom prst="rect">
            <a:avLst/>
          </a:prstGeom>
        </p:spPr>
      </p:pic>
    </p:spTree>
    <p:extLst>
      <p:ext uri="{BB962C8B-B14F-4D97-AF65-F5344CB8AC3E}">
        <p14:creationId xmlns:p14="http://schemas.microsoft.com/office/powerpoint/2010/main" val="15767204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46856" y="116632"/>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Mise en œuvre du projet </a:t>
            </a:r>
            <a:r>
              <a:rPr lang="fr-FR" b="1" dirty="0" err="1" smtClean="0">
                <a:solidFill>
                  <a:srgbClr val="2A306B"/>
                </a:solidFill>
              </a:rPr>
              <a:t>play@SU</a:t>
            </a:r>
            <a:r>
              <a:rPr lang="fr-FR" b="1" dirty="0" smtClean="0">
                <a:solidFill>
                  <a:srgbClr val="2A306B"/>
                </a:solidFill>
              </a:rPr>
              <a:t> 2017-2018</a:t>
            </a:r>
            <a:endParaRPr lang="fr-FR" b="1" dirty="0">
              <a:solidFill>
                <a:srgbClr val="2A306B"/>
              </a:solidFill>
            </a:endParaRPr>
          </a:p>
        </p:txBody>
      </p:sp>
      <p:sp>
        <p:nvSpPr>
          <p:cNvPr id="4" name="Rectangle 3"/>
          <p:cNvSpPr/>
          <p:nvPr/>
        </p:nvSpPr>
        <p:spPr>
          <a:xfrm>
            <a:off x="0" y="980728"/>
            <a:ext cx="8964488" cy="1007968"/>
          </a:xfrm>
          <a:prstGeom prst="rect">
            <a:avLst/>
          </a:prstGeom>
        </p:spPr>
        <p:txBody>
          <a:bodyPr wrap="square">
            <a:spAutoFit/>
          </a:bodyPr>
          <a:lstStyle/>
          <a:p>
            <a:pPr marL="342900">
              <a:spcBef>
                <a:spcPts val="450"/>
              </a:spcBef>
              <a:spcAft>
                <a:spcPts val="0"/>
              </a:spcAft>
            </a:pPr>
            <a:r>
              <a:rPr lang="fr-FR" dirty="0" smtClean="0">
                <a:solidFill>
                  <a:srgbClr val="EA3F34"/>
                </a:solidFill>
                <a:latin typeface="Calibri"/>
                <a:ea typeface="Calibri"/>
                <a:cs typeface="Calibri"/>
                <a:sym typeface="Calibri"/>
              </a:rPr>
              <a:t>- Développement d’un jeu de simulation pour la physique :  </a:t>
            </a:r>
            <a:r>
              <a:rPr lang="fr-FR" b="1" dirty="0" smtClean="0">
                <a:solidFill>
                  <a:srgbClr val="EA3F34"/>
                </a:solidFill>
                <a:latin typeface="Calibri"/>
                <a:ea typeface="Calibri"/>
                <a:cs typeface="Calibri"/>
                <a:sym typeface="Calibri"/>
              </a:rPr>
              <a:t>F</a:t>
            </a:r>
            <a:r>
              <a:rPr lang="fr-FR" dirty="0" smtClean="0">
                <a:solidFill>
                  <a:srgbClr val="EA3F34"/>
                </a:solidFill>
                <a:latin typeface="Calibri"/>
                <a:ea typeface="Calibri"/>
                <a:cs typeface="Calibri"/>
                <a:sym typeface="Calibri"/>
              </a:rPr>
              <a:t> = - </a:t>
            </a:r>
            <a:r>
              <a:rPr lang="fr-FR" b="1" dirty="0" err="1" smtClean="0">
                <a:solidFill>
                  <a:srgbClr val="EA3F34"/>
                </a:solidFill>
                <a:latin typeface="Calibri"/>
                <a:ea typeface="Calibri"/>
                <a:cs typeface="Calibri"/>
                <a:sym typeface="Calibri"/>
              </a:rPr>
              <a:t>Grad</a:t>
            </a:r>
            <a:r>
              <a:rPr lang="fr-FR" dirty="0" smtClean="0">
                <a:solidFill>
                  <a:srgbClr val="EA3F34"/>
                </a:solidFill>
                <a:latin typeface="Calibri"/>
                <a:ea typeface="Calibri"/>
                <a:cs typeface="Calibri"/>
                <a:sym typeface="Calibri"/>
              </a:rPr>
              <a:t> </a:t>
            </a:r>
            <a:r>
              <a:rPr lang="fr-FR" dirty="0" err="1" smtClean="0">
                <a:solidFill>
                  <a:srgbClr val="EA3F34"/>
                </a:solidFill>
                <a:latin typeface="Calibri"/>
                <a:ea typeface="Calibri"/>
                <a:cs typeface="Calibri"/>
                <a:sym typeface="Calibri"/>
              </a:rPr>
              <a:t>Ep</a:t>
            </a:r>
            <a:endParaRPr lang="fr-FR" dirty="0" smtClean="0">
              <a:solidFill>
                <a:srgbClr val="EA3F34"/>
              </a:solidFill>
              <a:latin typeface="Calibri"/>
              <a:ea typeface="Calibri"/>
              <a:cs typeface="Calibri"/>
              <a:sym typeface="Calibri"/>
            </a:endParaRPr>
          </a:p>
          <a:p>
            <a:pPr marL="342900">
              <a:spcBef>
                <a:spcPts val="450"/>
              </a:spcBef>
              <a:spcAft>
                <a:spcPts val="0"/>
              </a:spcAft>
            </a:pPr>
            <a:endParaRPr lang="fr-FR" dirty="0" smtClean="0">
              <a:solidFill>
                <a:srgbClr val="EA3F34"/>
              </a:solidFill>
              <a:latin typeface="Calibri"/>
              <a:ea typeface="Calibri"/>
              <a:cs typeface="Calibri"/>
              <a:sym typeface="Calibri"/>
            </a:endParaRPr>
          </a:p>
          <a:p>
            <a:pPr marL="342900">
              <a:spcBef>
                <a:spcPts val="450"/>
              </a:spcBef>
              <a:spcAft>
                <a:spcPts val="0"/>
              </a:spcAft>
            </a:pPr>
            <a:endParaRPr lang="fr-FR" sz="1600" dirty="0" smtClean="0">
              <a:solidFill>
                <a:srgbClr val="665546"/>
              </a:solidFill>
              <a:latin typeface="Calibri"/>
              <a:ea typeface="Calibri"/>
              <a:cs typeface="Calibri"/>
              <a:sym typeface="Calibri"/>
            </a:endParaRPr>
          </a:p>
        </p:txBody>
      </p:sp>
      <p:pic>
        <p:nvPicPr>
          <p:cNvPr id="2" name="StrangerField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548" y="1412776"/>
            <a:ext cx="8684932" cy="4880750"/>
          </a:xfrm>
          <a:prstGeom prst="rect">
            <a:avLst/>
          </a:prstGeom>
        </p:spPr>
      </p:pic>
    </p:spTree>
    <p:extLst>
      <p:ext uri="{BB962C8B-B14F-4D97-AF65-F5344CB8AC3E}">
        <p14:creationId xmlns:p14="http://schemas.microsoft.com/office/powerpoint/2010/main" val="16602063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8928992" cy="562070"/>
          </a:xfrm>
        </p:spPr>
        <p:txBody>
          <a:bodyPr/>
          <a:lstStyle/>
          <a:p>
            <a:r>
              <a:rPr lang="fr-FR" b="1" dirty="0" smtClean="0">
                <a:solidFill>
                  <a:srgbClr val="2A306B"/>
                </a:solidFill>
              </a:rPr>
              <a:t>Démarrage Sept. 2018 : Compétences informationnelles  </a:t>
            </a:r>
            <a:br>
              <a:rPr lang="fr-FR" b="1" dirty="0" smtClean="0">
                <a:solidFill>
                  <a:srgbClr val="2A306B"/>
                </a:solidFill>
              </a:rPr>
            </a:br>
            <a:r>
              <a:rPr lang="fr-FR" b="1" dirty="0" smtClean="0">
                <a:solidFill>
                  <a:srgbClr val="2A306B"/>
                </a:solidFill>
              </a:rPr>
              <a:t>Quiz - Force </a:t>
            </a:r>
            <a:r>
              <a:rPr lang="mr-IN" b="1" dirty="0" smtClean="0">
                <a:solidFill>
                  <a:srgbClr val="2A306B"/>
                </a:solidFill>
              </a:rPr>
              <a:t>–</a:t>
            </a:r>
            <a:r>
              <a:rPr lang="fr-FR" b="1" dirty="0" smtClean="0">
                <a:solidFill>
                  <a:srgbClr val="2A306B"/>
                </a:solidFill>
              </a:rPr>
              <a:t> Energie potentielle</a:t>
            </a:r>
            <a:endParaRPr lang="fr-FR" b="1" dirty="0">
              <a:solidFill>
                <a:srgbClr val="2A306B"/>
              </a:solidFill>
            </a:endParaRPr>
          </a:p>
        </p:txBody>
      </p:sp>
      <p:pic>
        <p:nvPicPr>
          <p:cNvPr id="5" name="Image 4" descr="Stranger Field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440" y="4293096"/>
            <a:ext cx="3590536" cy="2016224"/>
          </a:xfrm>
          <a:prstGeom prst="rect">
            <a:avLst/>
          </a:prstGeom>
        </p:spPr>
      </p:pic>
      <p:pic>
        <p:nvPicPr>
          <p:cNvPr id="6" name="Image 5"/>
          <p:cNvPicPr>
            <a:picLocks noChangeAspect="1"/>
          </p:cNvPicPr>
          <p:nvPr/>
        </p:nvPicPr>
        <p:blipFill>
          <a:blip r:embed="rId3"/>
          <a:stretch>
            <a:fillRect/>
          </a:stretch>
        </p:blipFill>
        <p:spPr>
          <a:xfrm>
            <a:off x="467544" y="1340768"/>
            <a:ext cx="4652009" cy="2616755"/>
          </a:xfrm>
          <a:prstGeom prst="rect">
            <a:avLst/>
          </a:prstGeom>
        </p:spPr>
      </p:pic>
      <p:pic>
        <p:nvPicPr>
          <p:cNvPr id="3" name="Image 2"/>
          <p:cNvPicPr>
            <a:picLocks noChangeAspect="1"/>
          </p:cNvPicPr>
          <p:nvPr/>
        </p:nvPicPr>
        <p:blipFill>
          <a:blip r:embed="rId4"/>
          <a:stretch>
            <a:fillRect/>
          </a:stretch>
        </p:blipFill>
        <p:spPr>
          <a:xfrm>
            <a:off x="7308304" y="1268760"/>
            <a:ext cx="1604765" cy="2780928"/>
          </a:xfrm>
          <a:prstGeom prst="rect">
            <a:avLst/>
          </a:prstGeom>
        </p:spPr>
      </p:pic>
      <p:pic>
        <p:nvPicPr>
          <p:cNvPr id="8" name="Image 7"/>
          <p:cNvPicPr>
            <a:picLocks noChangeAspect="1"/>
          </p:cNvPicPr>
          <p:nvPr/>
        </p:nvPicPr>
        <p:blipFill>
          <a:blip r:embed="rId5"/>
          <a:stretch>
            <a:fillRect/>
          </a:stretch>
        </p:blipFill>
        <p:spPr>
          <a:xfrm>
            <a:off x="5064717" y="4290063"/>
            <a:ext cx="3683747" cy="2019257"/>
          </a:xfrm>
          <a:prstGeom prst="rect">
            <a:avLst/>
          </a:prstGeom>
        </p:spPr>
      </p:pic>
      <p:pic>
        <p:nvPicPr>
          <p:cNvPr id="9" name="Image 8"/>
          <p:cNvPicPr>
            <a:picLocks noChangeAspect="1"/>
          </p:cNvPicPr>
          <p:nvPr/>
        </p:nvPicPr>
        <p:blipFill>
          <a:blip r:embed="rId6"/>
          <a:stretch>
            <a:fillRect/>
          </a:stretch>
        </p:blipFill>
        <p:spPr>
          <a:xfrm>
            <a:off x="5508104" y="1274688"/>
            <a:ext cx="1594460" cy="2802384"/>
          </a:xfrm>
          <a:prstGeom prst="rect">
            <a:avLst/>
          </a:prstGeom>
        </p:spPr>
      </p:pic>
      <p:sp>
        <p:nvSpPr>
          <p:cNvPr id="10" name="ZoneTexte 9"/>
          <p:cNvSpPr txBox="1"/>
          <p:nvPr/>
        </p:nvSpPr>
        <p:spPr>
          <a:xfrm>
            <a:off x="2042572" y="3933056"/>
            <a:ext cx="1377300" cy="200055"/>
          </a:xfrm>
          <a:prstGeom prst="rect">
            <a:avLst/>
          </a:prstGeom>
          <a:noFill/>
        </p:spPr>
        <p:txBody>
          <a:bodyPr wrap="none" rtlCol="0">
            <a:spAutoFit/>
          </a:bodyPr>
          <a:lstStyle/>
          <a:p>
            <a:r>
              <a:rPr lang="fr-FR" sz="700" dirty="0" smtClean="0"/>
              <a:t>Crédits : UPMC/Bibliothèques</a:t>
            </a:r>
            <a:endParaRPr lang="fr-FR" sz="700" dirty="0"/>
          </a:p>
        </p:txBody>
      </p:sp>
    </p:spTree>
    <p:extLst>
      <p:ext uri="{BB962C8B-B14F-4D97-AF65-F5344CB8AC3E}">
        <p14:creationId xmlns:p14="http://schemas.microsoft.com/office/powerpoint/2010/main" val="17733355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95536" y="116632"/>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Futur de </a:t>
            </a:r>
            <a:r>
              <a:rPr lang="fr-FR" b="1" dirty="0" err="1" smtClean="0">
                <a:solidFill>
                  <a:srgbClr val="2A306B"/>
                </a:solidFill>
              </a:rPr>
              <a:t>play@SU</a:t>
            </a:r>
            <a:r>
              <a:rPr lang="fr-FR" b="1" dirty="0" smtClean="0">
                <a:solidFill>
                  <a:srgbClr val="2A306B"/>
                </a:solidFill>
              </a:rPr>
              <a:t> 2017-2018</a:t>
            </a:r>
            <a:endParaRPr lang="fr-FR" b="1" dirty="0">
              <a:solidFill>
                <a:srgbClr val="2A306B"/>
              </a:solidFill>
            </a:endParaRPr>
          </a:p>
        </p:txBody>
      </p:sp>
      <p:sp>
        <p:nvSpPr>
          <p:cNvPr id="4" name="Rectangle 3"/>
          <p:cNvSpPr/>
          <p:nvPr/>
        </p:nvSpPr>
        <p:spPr>
          <a:xfrm>
            <a:off x="-36512" y="1104628"/>
            <a:ext cx="9144000" cy="5389938"/>
          </a:xfrm>
          <a:prstGeom prst="rect">
            <a:avLst/>
          </a:prstGeom>
        </p:spPr>
        <p:txBody>
          <a:bodyPr wrap="square">
            <a:spAutoFit/>
          </a:bodyPr>
          <a:lstStyle/>
          <a:p>
            <a:pPr marL="342900">
              <a:spcBef>
                <a:spcPts val="450"/>
              </a:spcBef>
              <a:spcAft>
                <a:spcPts val="0"/>
              </a:spcAft>
            </a:pPr>
            <a:r>
              <a:rPr lang="fr-FR" dirty="0" smtClean="0">
                <a:solidFill>
                  <a:srgbClr val="2A306B"/>
                </a:solidFill>
                <a:latin typeface="Calibri"/>
                <a:ea typeface="Calibri"/>
                <a:cs typeface="Calibri"/>
                <a:sym typeface="Calibri"/>
              </a:rPr>
              <a:t>Préparer l’avenir :</a:t>
            </a:r>
          </a:p>
          <a:p>
            <a:pPr marL="342900">
              <a:spcBef>
                <a:spcPts val="450"/>
              </a:spcBef>
              <a:spcAft>
                <a:spcPts val="0"/>
              </a:spcAft>
            </a:pPr>
            <a:r>
              <a:rPr lang="fr-FR" dirty="0" smtClean="0">
                <a:solidFill>
                  <a:srgbClr val="EA3F34"/>
                </a:solidFill>
                <a:latin typeface="Calibri"/>
                <a:ea typeface="Calibri"/>
                <a:cs typeface="Calibri"/>
                <a:sym typeface="Calibri"/>
              </a:rPr>
              <a:t>Développement des outils pour déployer les questionnaires à l’ensemble des UE de SU</a:t>
            </a:r>
          </a:p>
          <a:p>
            <a:pPr marL="1085850" lvl="1" indent="-285750">
              <a:spcBef>
                <a:spcPts val="450"/>
              </a:spcBef>
              <a:spcAft>
                <a:spcPts val="0"/>
              </a:spcAft>
              <a:buFontTx/>
              <a:buChar char="•"/>
            </a:pPr>
            <a:r>
              <a:rPr lang="fr-FR" sz="1600" dirty="0" smtClean="0">
                <a:solidFill>
                  <a:srgbClr val="2A306B"/>
                </a:solidFill>
                <a:latin typeface="Calibri"/>
                <a:ea typeface="Calibri"/>
                <a:cs typeface="Calibri"/>
                <a:sym typeface="Calibri"/>
              </a:rPr>
              <a:t>Base de questions, </a:t>
            </a:r>
          </a:p>
          <a:p>
            <a:pPr marL="1085850" lvl="1" indent="-285750">
              <a:spcBef>
                <a:spcPts val="450"/>
              </a:spcBef>
              <a:spcAft>
                <a:spcPts val="0"/>
              </a:spcAft>
              <a:buFontTx/>
              <a:buChar char="•"/>
            </a:pPr>
            <a:r>
              <a:rPr lang="fr-FR" sz="1600" dirty="0" smtClean="0">
                <a:solidFill>
                  <a:srgbClr val="2A306B"/>
                </a:solidFill>
                <a:latin typeface="Calibri"/>
                <a:ea typeface="Calibri"/>
                <a:cs typeface="Calibri"/>
                <a:sym typeface="Calibri"/>
              </a:rPr>
              <a:t>interface enseignant, outils de mutualisation entre le Quiz, </a:t>
            </a:r>
            <a:r>
              <a:rPr lang="fr-FR" sz="1600" dirty="0" err="1" smtClean="0">
                <a:solidFill>
                  <a:srgbClr val="2A306B"/>
                </a:solidFill>
                <a:latin typeface="Calibri"/>
                <a:ea typeface="Calibri"/>
                <a:cs typeface="Calibri"/>
                <a:sym typeface="Calibri"/>
              </a:rPr>
              <a:t>Moodle</a:t>
            </a:r>
            <a:r>
              <a:rPr lang="fr-FR" sz="1600" dirty="0" smtClean="0">
                <a:solidFill>
                  <a:srgbClr val="2A306B"/>
                </a:solidFill>
                <a:latin typeface="Calibri"/>
                <a:ea typeface="Calibri"/>
                <a:cs typeface="Calibri"/>
                <a:sym typeface="Calibri"/>
              </a:rPr>
              <a:t> et </a:t>
            </a:r>
            <a:r>
              <a:rPr lang="fr-FR" sz="1600" dirty="0" err="1" smtClean="0">
                <a:solidFill>
                  <a:srgbClr val="2A306B"/>
                </a:solidFill>
                <a:latin typeface="Calibri"/>
                <a:ea typeface="Calibri"/>
                <a:cs typeface="Calibri"/>
                <a:sym typeface="Calibri"/>
              </a:rPr>
              <a:t>Scenari</a:t>
            </a:r>
            <a:r>
              <a:rPr lang="fr-FR" sz="1600" dirty="0">
                <a:solidFill>
                  <a:srgbClr val="2A306B"/>
                </a:solidFill>
                <a:latin typeface="Calibri"/>
                <a:ea typeface="Calibri"/>
                <a:cs typeface="Calibri"/>
                <a:sym typeface="Calibri"/>
              </a:rPr>
              <a:t> </a:t>
            </a:r>
            <a:r>
              <a:rPr lang="fr-FR" sz="1600" dirty="0" smtClean="0">
                <a:solidFill>
                  <a:srgbClr val="2A306B"/>
                </a:solidFill>
                <a:latin typeface="Calibri"/>
                <a:ea typeface="Calibri"/>
                <a:cs typeface="Calibri"/>
                <a:sym typeface="Calibri"/>
              </a:rPr>
              <a:t>(</a:t>
            </a:r>
            <a:r>
              <a:rPr lang="fr-FR" sz="1600" dirty="0" err="1" smtClean="0">
                <a:solidFill>
                  <a:srgbClr val="2A306B"/>
                </a:solidFill>
                <a:latin typeface="Calibri"/>
                <a:ea typeface="Calibri"/>
                <a:cs typeface="Calibri"/>
                <a:sym typeface="Calibri"/>
              </a:rPr>
              <a:t>Unisciel</a:t>
            </a:r>
            <a:r>
              <a:rPr lang="fr-FR" sz="1600" dirty="0" smtClean="0">
                <a:solidFill>
                  <a:srgbClr val="2A306B"/>
                </a:solidFill>
                <a:latin typeface="Calibri"/>
                <a:ea typeface="Calibri"/>
                <a:cs typeface="Calibri"/>
                <a:sym typeface="Calibri"/>
              </a:rPr>
              <a:t>)</a:t>
            </a:r>
            <a:endParaRPr lang="fr-FR" dirty="0" smtClean="0">
              <a:solidFill>
                <a:srgbClr val="2A306B"/>
              </a:solidFill>
              <a:latin typeface="Calibri"/>
              <a:ea typeface="Calibri"/>
              <a:cs typeface="Calibri"/>
              <a:sym typeface="Calibri"/>
            </a:endParaRPr>
          </a:p>
          <a:p>
            <a:pPr marL="342900">
              <a:spcBef>
                <a:spcPts val="450"/>
              </a:spcBef>
              <a:spcAft>
                <a:spcPts val="0"/>
              </a:spcAft>
            </a:pPr>
            <a:r>
              <a:rPr lang="fr-FR" dirty="0" smtClean="0">
                <a:solidFill>
                  <a:srgbClr val="EA3F34"/>
                </a:solidFill>
                <a:latin typeface="Calibri"/>
                <a:ea typeface="Calibri"/>
                <a:cs typeface="Calibri"/>
                <a:sym typeface="Calibri"/>
              </a:rPr>
              <a:t>Préparer les </a:t>
            </a:r>
            <a:r>
              <a:rPr lang="fr-FR" dirty="0" err="1" smtClean="0">
                <a:solidFill>
                  <a:srgbClr val="EA3F34"/>
                </a:solidFill>
                <a:latin typeface="Calibri"/>
                <a:ea typeface="Calibri"/>
                <a:cs typeface="Calibri"/>
                <a:sym typeface="Calibri"/>
              </a:rPr>
              <a:t>pitchs</a:t>
            </a:r>
            <a:r>
              <a:rPr lang="fr-FR" dirty="0" smtClean="0">
                <a:solidFill>
                  <a:srgbClr val="EA3F34"/>
                </a:solidFill>
                <a:latin typeface="Calibri"/>
                <a:ea typeface="Calibri"/>
                <a:cs typeface="Calibri"/>
                <a:sym typeface="Calibri"/>
              </a:rPr>
              <a:t> de jeux à venir :</a:t>
            </a:r>
          </a:p>
          <a:p>
            <a:pPr marL="342900">
              <a:spcBef>
                <a:spcPts val="450"/>
              </a:spcBef>
              <a:spcAft>
                <a:spcPts val="0"/>
              </a:spcAft>
            </a:pPr>
            <a:r>
              <a:rPr lang="fr-FR" dirty="0">
                <a:solidFill>
                  <a:srgbClr val="EA3F34"/>
                </a:solidFill>
                <a:latin typeface="Calibri"/>
                <a:ea typeface="Calibri"/>
                <a:cs typeface="Calibri"/>
                <a:sym typeface="Calibri"/>
              </a:rPr>
              <a:t>	</a:t>
            </a:r>
            <a:r>
              <a:rPr lang="fr-FR" dirty="0" smtClean="0">
                <a:solidFill>
                  <a:srgbClr val="2A306B"/>
                </a:solidFill>
                <a:latin typeface="Calibri"/>
                <a:ea typeface="Calibri"/>
                <a:cs typeface="Calibri"/>
                <a:sym typeface="Calibri"/>
              </a:rPr>
              <a:t>- Jeu d’association mutualisable  à toutes les disciplines </a:t>
            </a:r>
          </a:p>
          <a:p>
            <a:pPr marL="342900">
              <a:spcBef>
                <a:spcPts val="450"/>
              </a:spcBef>
              <a:spcAft>
                <a:spcPts val="0"/>
              </a:spcAft>
            </a:pPr>
            <a:r>
              <a:rPr lang="fr-FR" dirty="0">
                <a:solidFill>
                  <a:srgbClr val="2A306B"/>
                </a:solidFill>
                <a:latin typeface="Calibri"/>
                <a:ea typeface="Calibri"/>
                <a:cs typeface="Calibri"/>
                <a:sym typeface="Calibri"/>
              </a:rPr>
              <a:t>	</a:t>
            </a:r>
            <a:r>
              <a:rPr lang="fr-FR" dirty="0" smtClean="0">
                <a:solidFill>
                  <a:srgbClr val="2A306B"/>
                </a:solidFill>
                <a:latin typeface="Calibri"/>
                <a:ea typeface="Calibri"/>
                <a:cs typeface="Calibri"/>
                <a:sym typeface="Calibri"/>
              </a:rPr>
              <a:t>(</a:t>
            </a:r>
            <a:r>
              <a:rPr lang="fr-FR" dirty="0">
                <a:solidFill>
                  <a:srgbClr val="2A306B"/>
                </a:solidFill>
                <a:latin typeface="Calibri"/>
                <a:ea typeface="Calibri"/>
                <a:cs typeface="Calibri"/>
                <a:sym typeface="Calibri"/>
              </a:rPr>
              <a:t>apprentissage de formules, associations de concepts) </a:t>
            </a:r>
            <a:endParaRPr lang="fr-FR" dirty="0" smtClean="0">
              <a:solidFill>
                <a:srgbClr val="2A306B"/>
              </a:solidFill>
              <a:latin typeface="Calibri"/>
              <a:ea typeface="Calibri"/>
              <a:cs typeface="Calibri"/>
              <a:sym typeface="Calibri"/>
            </a:endParaRPr>
          </a:p>
          <a:p>
            <a:pPr marL="342900">
              <a:spcBef>
                <a:spcPts val="450"/>
              </a:spcBef>
              <a:spcAft>
                <a:spcPts val="0"/>
              </a:spcAft>
            </a:pPr>
            <a:r>
              <a:rPr lang="fr-FR" dirty="0">
                <a:solidFill>
                  <a:srgbClr val="2A306B"/>
                </a:solidFill>
                <a:latin typeface="Calibri"/>
                <a:ea typeface="Calibri"/>
                <a:cs typeface="Calibri"/>
                <a:sym typeface="Calibri"/>
              </a:rPr>
              <a:t>	</a:t>
            </a:r>
            <a:r>
              <a:rPr lang="fr-FR" dirty="0" smtClean="0">
                <a:solidFill>
                  <a:srgbClr val="2A306B"/>
                </a:solidFill>
                <a:latin typeface="Calibri"/>
                <a:ea typeface="Calibri"/>
                <a:cs typeface="Calibri"/>
                <a:sym typeface="Calibri"/>
              </a:rPr>
              <a:t>- jeu sur l’induction électromagnétique, </a:t>
            </a:r>
            <a:r>
              <a:rPr lang="mr-IN" dirty="0" smtClean="0">
                <a:solidFill>
                  <a:srgbClr val="2A306B"/>
                </a:solidFill>
                <a:latin typeface="Calibri"/>
                <a:ea typeface="Calibri"/>
                <a:cs typeface="Calibri"/>
                <a:sym typeface="Calibri"/>
              </a:rPr>
              <a:t>…</a:t>
            </a:r>
            <a:endParaRPr lang="fr-FR" dirty="0" smtClean="0">
              <a:solidFill>
                <a:srgbClr val="EA3F34"/>
              </a:solidFill>
              <a:latin typeface="Calibri"/>
              <a:ea typeface="Calibri"/>
              <a:cs typeface="Calibri"/>
              <a:sym typeface="Calibri"/>
            </a:endParaRPr>
          </a:p>
          <a:p>
            <a:pPr marL="342900">
              <a:spcBef>
                <a:spcPts val="450"/>
              </a:spcBef>
              <a:spcAft>
                <a:spcPts val="0"/>
              </a:spcAft>
            </a:pPr>
            <a:r>
              <a:rPr lang="fr-FR" dirty="0" smtClean="0">
                <a:solidFill>
                  <a:srgbClr val="EA3F34"/>
                </a:solidFill>
                <a:latin typeface="Calibri"/>
                <a:ea typeface="Calibri"/>
                <a:cs typeface="Calibri"/>
                <a:sym typeface="Calibri"/>
              </a:rPr>
              <a:t>- Développer les </a:t>
            </a:r>
            <a:r>
              <a:rPr lang="fr-FR" dirty="0">
                <a:solidFill>
                  <a:srgbClr val="EA3F34"/>
                </a:solidFill>
                <a:latin typeface="Calibri"/>
                <a:ea typeface="Calibri"/>
                <a:cs typeface="Calibri"/>
                <a:sym typeface="Calibri"/>
              </a:rPr>
              <a:t>p</a:t>
            </a:r>
            <a:r>
              <a:rPr lang="en" dirty="0" smtClean="0">
                <a:solidFill>
                  <a:srgbClr val="EA3F34"/>
                </a:solidFill>
                <a:latin typeface="Calibri"/>
                <a:ea typeface="Calibri"/>
                <a:cs typeface="Calibri"/>
                <a:sym typeface="Calibri"/>
              </a:rPr>
              <a:t>artenariats</a:t>
            </a:r>
            <a:r>
              <a:rPr lang="fr-FR" dirty="0" smtClean="0">
                <a:solidFill>
                  <a:srgbClr val="EA3F34"/>
                </a:solidFill>
                <a:latin typeface="Calibri"/>
                <a:ea typeface="Calibri"/>
                <a:cs typeface="Calibri"/>
                <a:sym typeface="Calibri"/>
              </a:rPr>
              <a:t> pour accélérer le développement (stages, projets, adaptation de jeux </a:t>
            </a:r>
            <a:r>
              <a:rPr lang="mr-IN" dirty="0" smtClean="0">
                <a:solidFill>
                  <a:srgbClr val="EA3F34"/>
                </a:solidFill>
                <a:latin typeface="Calibri"/>
                <a:ea typeface="Calibri"/>
                <a:cs typeface="Calibri"/>
                <a:sym typeface="Calibri"/>
              </a:rPr>
              <a:t>…</a:t>
            </a:r>
            <a:r>
              <a:rPr lang="fr-FR" dirty="0" smtClean="0">
                <a:solidFill>
                  <a:srgbClr val="EA3F34"/>
                </a:solidFill>
                <a:latin typeface="Calibri"/>
                <a:ea typeface="Calibri"/>
                <a:cs typeface="Calibri"/>
                <a:sym typeface="Calibri"/>
              </a:rPr>
              <a:t>)</a:t>
            </a:r>
            <a:endParaRPr lang="en" dirty="0">
              <a:solidFill>
                <a:srgbClr val="EA3F34"/>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sz="1600" dirty="0">
                <a:solidFill>
                  <a:srgbClr val="2A306B"/>
                </a:solidFill>
                <a:latin typeface="Calibri"/>
                <a:ea typeface="Calibri"/>
                <a:cs typeface="Calibri"/>
                <a:sym typeface="Calibri"/>
              </a:rPr>
              <a:t>Ecoles spécialisées dans le développement de jeu vidéo : ISART, IIM, </a:t>
            </a:r>
            <a:r>
              <a:rPr lang="fr-FR" sz="1600" dirty="0" err="1">
                <a:solidFill>
                  <a:srgbClr val="2A306B"/>
                </a:solidFill>
                <a:latin typeface="Calibri"/>
                <a:ea typeface="Calibri"/>
                <a:cs typeface="Calibri"/>
                <a:sym typeface="Calibri"/>
              </a:rPr>
              <a:t>Itecom</a:t>
            </a:r>
            <a:endParaRPr lang="fr-FR" sz="1600" dirty="0">
              <a:solidFill>
                <a:srgbClr val="2A306B"/>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sz="1600" dirty="0" err="1">
                <a:solidFill>
                  <a:srgbClr val="2A306B"/>
                </a:solidFill>
                <a:latin typeface="Calibri"/>
                <a:ea typeface="Calibri"/>
                <a:cs typeface="Calibri"/>
                <a:sym typeface="Calibri"/>
              </a:rPr>
              <a:t>Epita</a:t>
            </a:r>
            <a:r>
              <a:rPr lang="fr-FR" sz="1600" dirty="0">
                <a:solidFill>
                  <a:srgbClr val="2A306B"/>
                </a:solidFill>
                <a:latin typeface="Calibri"/>
                <a:ea typeface="Calibri"/>
                <a:cs typeface="Calibri"/>
                <a:sym typeface="Calibri"/>
              </a:rPr>
              <a:t>, </a:t>
            </a:r>
            <a:r>
              <a:rPr lang="fr-FR" sz="1600" dirty="0" err="1">
                <a:solidFill>
                  <a:srgbClr val="2A306B"/>
                </a:solidFill>
                <a:latin typeface="Calibri"/>
                <a:ea typeface="Calibri"/>
                <a:cs typeface="Calibri"/>
                <a:sym typeface="Calibri"/>
              </a:rPr>
              <a:t>Epitech</a:t>
            </a:r>
            <a:r>
              <a:rPr lang="fr-FR" sz="1600" dirty="0">
                <a:solidFill>
                  <a:srgbClr val="2A306B"/>
                </a:solidFill>
                <a:latin typeface="Calibri"/>
                <a:ea typeface="Calibri"/>
                <a:cs typeface="Calibri"/>
                <a:sym typeface="Calibri"/>
              </a:rPr>
              <a:t> : écoles de pointe dans le développement informatique.</a:t>
            </a:r>
          </a:p>
          <a:p>
            <a:pPr marL="628650" indent="-285750">
              <a:spcBef>
                <a:spcPts val="450"/>
              </a:spcBef>
              <a:spcAft>
                <a:spcPts val="0"/>
              </a:spcAft>
              <a:buFont typeface="Arial" panose="020B0604020202020204" pitchFamily="34" charset="0"/>
              <a:buChar char="•"/>
            </a:pPr>
            <a:r>
              <a:rPr lang="fr-FR" sz="1600" dirty="0" smtClean="0">
                <a:solidFill>
                  <a:srgbClr val="2A306B"/>
                </a:solidFill>
                <a:latin typeface="Calibri"/>
                <a:ea typeface="Calibri"/>
                <a:cs typeface="Calibri"/>
                <a:sym typeface="Calibri"/>
              </a:rPr>
              <a:t>Paris </a:t>
            </a:r>
            <a:r>
              <a:rPr lang="fr-FR" sz="1600" dirty="0">
                <a:solidFill>
                  <a:srgbClr val="2A306B"/>
                </a:solidFill>
                <a:latin typeface="Calibri"/>
                <a:ea typeface="Calibri"/>
                <a:cs typeface="Calibri"/>
                <a:sym typeface="Calibri"/>
              </a:rPr>
              <a:t>5 (Centre de Recherches Interdisciplinaires)</a:t>
            </a:r>
          </a:p>
          <a:p>
            <a:pPr marL="628650" indent="-285750">
              <a:spcBef>
                <a:spcPts val="450"/>
              </a:spcBef>
              <a:spcAft>
                <a:spcPts val="0"/>
              </a:spcAft>
              <a:buFont typeface="Arial" panose="020B0604020202020204" pitchFamily="34" charset="0"/>
              <a:buChar char="•"/>
            </a:pPr>
            <a:r>
              <a:rPr lang="fr-FR" sz="1600" dirty="0" err="1" smtClean="0">
                <a:solidFill>
                  <a:srgbClr val="2A306B"/>
                </a:solidFill>
                <a:latin typeface="Calibri"/>
                <a:ea typeface="Calibri"/>
                <a:cs typeface="Calibri"/>
                <a:sym typeface="Calibri"/>
              </a:rPr>
              <a:t>Unisciel</a:t>
            </a:r>
            <a:r>
              <a:rPr lang="fr-FR" sz="1600" dirty="0" smtClean="0">
                <a:solidFill>
                  <a:srgbClr val="2A306B"/>
                </a:solidFill>
                <a:latin typeface="Calibri"/>
                <a:ea typeface="Calibri"/>
                <a:cs typeface="Calibri"/>
                <a:sym typeface="Calibri"/>
              </a:rPr>
              <a:t> (projet </a:t>
            </a:r>
            <a:r>
              <a:rPr lang="fr-FR" sz="1600" dirty="0" err="1" smtClean="0">
                <a:solidFill>
                  <a:srgbClr val="2A306B"/>
                </a:solidFill>
                <a:latin typeface="Calibri"/>
                <a:ea typeface="Calibri"/>
                <a:cs typeface="Calibri"/>
                <a:sym typeface="Calibri"/>
              </a:rPr>
              <a:t>Pradha</a:t>
            </a:r>
            <a:r>
              <a:rPr lang="fr-FR" sz="1600" dirty="0" smtClean="0">
                <a:solidFill>
                  <a:srgbClr val="2A306B"/>
                </a:solidFill>
                <a:latin typeface="Calibri"/>
                <a:ea typeface="Calibri"/>
                <a:cs typeface="Calibri"/>
                <a:sym typeface="Calibri"/>
              </a:rPr>
              <a:t>)</a:t>
            </a:r>
          </a:p>
          <a:p>
            <a:pPr marL="628650" indent="-285750">
              <a:spcBef>
                <a:spcPts val="450"/>
              </a:spcBef>
              <a:spcAft>
                <a:spcPts val="0"/>
              </a:spcAft>
              <a:buFont typeface="Arial" panose="020B0604020202020204" pitchFamily="34" charset="0"/>
              <a:buChar char="•"/>
            </a:pPr>
            <a:r>
              <a:rPr lang="fr-FR" sz="1600" dirty="0">
                <a:solidFill>
                  <a:srgbClr val="EA3F34"/>
                </a:solidFill>
                <a:latin typeface="Calibri"/>
                <a:ea typeface="Calibri"/>
                <a:cs typeface="Calibri"/>
                <a:sym typeface="Calibri"/>
              </a:rPr>
              <a:t>Master ISG (SU) </a:t>
            </a:r>
          </a:p>
          <a:p>
            <a:pPr marL="628650" indent="-285750">
              <a:spcBef>
                <a:spcPts val="450"/>
              </a:spcBef>
              <a:spcAft>
                <a:spcPts val="0"/>
              </a:spcAft>
              <a:buFont typeface="Arial" panose="020B0604020202020204" pitchFamily="34" charset="0"/>
              <a:buChar char="•"/>
            </a:pPr>
            <a:r>
              <a:rPr lang="fr-FR" sz="1600" dirty="0" smtClean="0">
                <a:solidFill>
                  <a:srgbClr val="EA3F34"/>
                </a:solidFill>
                <a:latin typeface="Calibri"/>
                <a:ea typeface="Calibri"/>
                <a:cs typeface="Calibri"/>
                <a:sym typeface="Calibri"/>
              </a:rPr>
              <a:t>Département des langues (SU)</a:t>
            </a:r>
          </a:p>
          <a:p>
            <a:pPr marL="342900">
              <a:spcBef>
                <a:spcPts val="450"/>
              </a:spcBef>
              <a:spcAft>
                <a:spcPts val="0"/>
              </a:spcAft>
            </a:pPr>
            <a:endParaRPr lang="fr-FR" sz="1600" dirty="0" smtClean="0">
              <a:solidFill>
                <a:srgbClr val="665546"/>
              </a:solidFill>
              <a:latin typeface="Calibri"/>
              <a:ea typeface="Calibri"/>
              <a:cs typeface="Calibri"/>
              <a:sym typeface="Calibri"/>
            </a:endParaRPr>
          </a:p>
        </p:txBody>
      </p:sp>
    </p:spTree>
    <p:extLst>
      <p:ext uri="{BB962C8B-B14F-4D97-AF65-F5344CB8AC3E}">
        <p14:creationId xmlns:p14="http://schemas.microsoft.com/office/powerpoint/2010/main" val="42426986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4" name="Shape 110"/>
          <p:cNvSpPr txBox="1"/>
          <p:nvPr/>
        </p:nvSpPr>
        <p:spPr>
          <a:xfrm>
            <a:off x="179512" y="1052736"/>
            <a:ext cx="8712968" cy="4824536"/>
          </a:xfrm>
          <a:prstGeom prst="rect">
            <a:avLst/>
          </a:prstGeom>
          <a:noFill/>
          <a:ln>
            <a:noFill/>
          </a:ln>
        </p:spPr>
        <p:txBody>
          <a:bodyPr wrap="square" lIns="51431" tIns="25706" rIns="51431" bIns="25706" anchor="t" anchorCtr="0">
            <a:noAutofit/>
          </a:bodyPr>
          <a:lstStyle/>
          <a:p>
            <a:pPr marL="342900">
              <a:spcBef>
                <a:spcPts val="450"/>
              </a:spcBef>
              <a:spcAft>
                <a:spcPts val="0"/>
              </a:spcAft>
            </a:pPr>
            <a:endParaRPr lang="fr-FR" b="1" dirty="0">
              <a:solidFill>
                <a:srgbClr val="E05206"/>
              </a:solidFill>
              <a:latin typeface="Calibri"/>
              <a:ea typeface="Calibri"/>
              <a:cs typeface="Calibri"/>
              <a:sym typeface="Calibri"/>
            </a:endParaRPr>
          </a:p>
          <a:p>
            <a:pPr marL="342900">
              <a:spcBef>
                <a:spcPts val="450"/>
              </a:spcBef>
              <a:spcAft>
                <a:spcPts val="0"/>
              </a:spcAft>
            </a:pPr>
            <a:r>
              <a:rPr lang="fr-FR" b="1" dirty="0" smtClean="0">
                <a:solidFill>
                  <a:srgbClr val="EA3F34"/>
                </a:solidFill>
                <a:latin typeface="Calibri"/>
                <a:ea typeface="Calibri"/>
                <a:cs typeface="Calibri"/>
                <a:sym typeface="Calibri"/>
              </a:rPr>
              <a:t>Pérennisation et développement du projet : nos pistes</a:t>
            </a:r>
            <a:endParaRPr lang="en" b="1" dirty="0">
              <a:solidFill>
                <a:srgbClr val="EA3F34"/>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dirty="0" smtClean="0">
                <a:solidFill>
                  <a:srgbClr val="2A306B"/>
                </a:solidFill>
                <a:latin typeface="Calibri"/>
                <a:ea typeface="Calibri"/>
                <a:cs typeface="Calibri"/>
                <a:sym typeface="Calibri"/>
              </a:rPr>
              <a:t>Proposition d’une approche ouverte : code sous </a:t>
            </a:r>
            <a:r>
              <a:rPr lang="fr-FR" dirty="0" smtClean="0">
                <a:solidFill>
                  <a:srgbClr val="0000FF"/>
                </a:solidFill>
                <a:latin typeface="Calibri"/>
                <a:ea typeface="Calibri"/>
                <a:cs typeface="Calibri"/>
                <a:sym typeface="Calibri"/>
              </a:rPr>
              <a:t>licence </a:t>
            </a:r>
            <a:r>
              <a:rPr lang="fr-FR" dirty="0" err="1" smtClean="0">
                <a:solidFill>
                  <a:srgbClr val="0000FF"/>
                </a:solidFill>
                <a:latin typeface="Calibri"/>
                <a:ea typeface="Calibri"/>
                <a:cs typeface="Calibri"/>
                <a:sym typeface="Calibri"/>
              </a:rPr>
              <a:t>creative</a:t>
            </a:r>
            <a:r>
              <a:rPr lang="fr-FR" dirty="0" smtClean="0">
                <a:solidFill>
                  <a:srgbClr val="0000FF"/>
                </a:solidFill>
                <a:latin typeface="Calibri"/>
                <a:ea typeface="Calibri"/>
                <a:cs typeface="Calibri"/>
                <a:sym typeface="Calibri"/>
              </a:rPr>
              <a:t> </a:t>
            </a:r>
            <a:r>
              <a:rPr lang="fr-FR" dirty="0" err="1" smtClean="0">
                <a:solidFill>
                  <a:srgbClr val="0000FF"/>
                </a:solidFill>
                <a:latin typeface="Calibri"/>
                <a:ea typeface="Calibri"/>
                <a:cs typeface="Calibri"/>
                <a:sym typeface="Calibri"/>
              </a:rPr>
              <a:t>commons</a:t>
            </a:r>
            <a:endParaRPr lang="fr-FR" dirty="0" smtClean="0">
              <a:solidFill>
                <a:srgbClr val="0000FF"/>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dirty="0" smtClean="0">
                <a:solidFill>
                  <a:srgbClr val="2A306B"/>
                </a:solidFill>
                <a:latin typeface="Calibri"/>
                <a:ea typeface="Calibri"/>
                <a:cs typeface="Calibri"/>
                <a:sym typeface="Calibri"/>
              </a:rPr>
              <a:t>Proposition de développer les jeux sur </a:t>
            </a:r>
            <a:r>
              <a:rPr lang="fr-FR" dirty="0" smtClean="0">
                <a:solidFill>
                  <a:srgbClr val="0000FF"/>
                </a:solidFill>
                <a:latin typeface="Calibri"/>
                <a:ea typeface="Calibri"/>
                <a:cs typeface="Calibri"/>
                <a:sym typeface="Calibri"/>
              </a:rPr>
              <a:t>tous les domaines de SU (et d’ailleurs ?)</a:t>
            </a:r>
          </a:p>
          <a:p>
            <a:pPr marL="628650" indent="-285750">
              <a:spcBef>
                <a:spcPts val="450"/>
              </a:spcBef>
              <a:spcAft>
                <a:spcPts val="0"/>
              </a:spcAft>
              <a:buFont typeface="Arial" panose="020B0604020202020204" pitchFamily="34" charset="0"/>
              <a:buChar char="•"/>
            </a:pPr>
            <a:r>
              <a:rPr lang="fr-FR" dirty="0" smtClean="0">
                <a:solidFill>
                  <a:srgbClr val="2A306B"/>
                </a:solidFill>
                <a:latin typeface="Calibri"/>
                <a:ea typeface="Calibri"/>
                <a:cs typeface="Calibri"/>
                <a:sym typeface="Calibri"/>
              </a:rPr>
              <a:t>Possibilité de construire une communautés d’établissements utilisateurs/contributeurs</a:t>
            </a:r>
            <a:r>
              <a:rPr lang="fr-FR" dirty="0" smtClean="0">
                <a:solidFill>
                  <a:srgbClr val="0000FF"/>
                </a:solidFill>
                <a:latin typeface="Calibri"/>
                <a:ea typeface="Calibri"/>
                <a:cs typeface="Calibri"/>
                <a:sym typeface="Calibri"/>
              </a:rPr>
              <a:t> (France, Europe, International ?)</a:t>
            </a:r>
          </a:p>
          <a:p>
            <a:pPr marL="628650" indent="-285750">
              <a:spcBef>
                <a:spcPts val="450"/>
              </a:spcBef>
              <a:spcAft>
                <a:spcPts val="0"/>
              </a:spcAft>
              <a:buFont typeface="Arial" panose="020B0604020202020204" pitchFamily="34" charset="0"/>
              <a:buChar char="•"/>
            </a:pPr>
            <a:r>
              <a:rPr lang="fr-FR" dirty="0" smtClean="0">
                <a:solidFill>
                  <a:srgbClr val="2A306B"/>
                </a:solidFill>
                <a:latin typeface="Calibri"/>
                <a:ea typeface="Calibri"/>
                <a:cs typeface="Calibri"/>
                <a:sym typeface="Calibri"/>
              </a:rPr>
              <a:t>Possibilité d’ouvrir notre plateforme aux industriels (sous quelles formes ?, </a:t>
            </a:r>
            <a:r>
              <a:rPr lang="fr-FR" dirty="0" err="1" smtClean="0">
                <a:solidFill>
                  <a:srgbClr val="2A306B"/>
                </a:solidFill>
                <a:latin typeface="Calibri"/>
                <a:ea typeface="Calibri"/>
                <a:cs typeface="Calibri"/>
                <a:sym typeface="Calibri"/>
              </a:rPr>
              <a:t>cofunding</a:t>
            </a:r>
            <a:r>
              <a:rPr lang="fr-FR" dirty="0" smtClean="0">
                <a:solidFill>
                  <a:srgbClr val="2A306B"/>
                </a:solidFill>
                <a:latin typeface="Calibri"/>
                <a:ea typeface="Calibri"/>
                <a:cs typeface="Calibri"/>
                <a:sym typeface="Calibri"/>
              </a:rPr>
              <a:t> ?)</a:t>
            </a:r>
          </a:p>
          <a:p>
            <a:pPr marL="628650" indent="-285750">
              <a:spcBef>
                <a:spcPts val="450"/>
              </a:spcBef>
              <a:spcAft>
                <a:spcPts val="0"/>
              </a:spcAft>
              <a:buFont typeface="Arial" panose="020B0604020202020204" pitchFamily="34" charset="0"/>
              <a:buChar char="•"/>
            </a:pPr>
            <a:r>
              <a:rPr lang="fr-FR" dirty="0" smtClean="0">
                <a:solidFill>
                  <a:srgbClr val="0000FF"/>
                </a:solidFill>
                <a:latin typeface="Calibri"/>
                <a:ea typeface="Calibri"/>
                <a:cs typeface="Calibri"/>
                <a:sym typeface="Calibri"/>
              </a:rPr>
              <a:t>Possibilité de constituer un outil de recherche sans pareil en </a:t>
            </a:r>
            <a:r>
              <a:rPr lang="fr-FR" dirty="0" err="1" smtClean="0">
                <a:solidFill>
                  <a:srgbClr val="0000FF"/>
                </a:solidFill>
                <a:latin typeface="Calibri"/>
                <a:ea typeface="Calibri"/>
                <a:cs typeface="Calibri"/>
                <a:sym typeface="Calibri"/>
              </a:rPr>
              <a:t>learning</a:t>
            </a:r>
            <a:r>
              <a:rPr lang="fr-FR" dirty="0" smtClean="0">
                <a:solidFill>
                  <a:srgbClr val="0000FF"/>
                </a:solidFill>
                <a:latin typeface="Calibri"/>
                <a:ea typeface="Calibri"/>
                <a:cs typeface="Calibri"/>
                <a:sym typeface="Calibri"/>
              </a:rPr>
              <a:t> </a:t>
            </a:r>
            <a:r>
              <a:rPr lang="fr-FR" dirty="0" err="1" smtClean="0">
                <a:solidFill>
                  <a:srgbClr val="0000FF"/>
                </a:solidFill>
                <a:latin typeface="Calibri"/>
                <a:ea typeface="Calibri"/>
                <a:cs typeface="Calibri"/>
                <a:sym typeface="Calibri"/>
              </a:rPr>
              <a:t>analytics</a:t>
            </a:r>
            <a:endParaRPr lang="fr-FR" dirty="0" smtClean="0">
              <a:solidFill>
                <a:srgbClr val="0000FF"/>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dirty="0" smtClean="0">
                <a:solidFill>
                  <a:srgbClr val="2A306B"/>
                </a:solidFill>
                <a:latin typeface="Calibri"/>
                <a:ea typeface="Calibri"/>
                <a:cs typeface="Calibri"/>
                <a:sym typeface="Calibri"/>
              </a:rPr>
              <a:t>Développement de </a:t>
            </a:r>
            <a:r>
              <a:rPr lang="fr-FR" dirty="0" err="1" smtClean="0">
                <a:solidFill>
                  <a:srgbClr val="2A306B"/>
                </a:solidFill>
                <a:latin typeface="Calibri"/>
                <a:ea typeface="Calibri"/>
                <a:cs typeface="Calibri"/>
                <a:sym typeface="Calibri"/>
              </a:rPr>
              <a:t>game</a:t>
            </a:r>
            <a:r>
              <a:rPr lang="fr-FR" dirty="0" smtClean="0">
                <a:solidFill>
                  <a:srgbClr val="2A306B"/>
                </a:solidFill>
                <a:latin typeface="Calibri"/>
                <a:ea typeface="Calibri"/>
                <a:cs typeface="Calibri"/>
                <a:sym typeface="Calibri"/>
              </a:rPr>
              <a:t> </a:t>
            </a:r>
            <a:r>
              <a:rPr lang="fr-FR" dirty="0" err="1" smtClean="0">
                <a:solidFill>
                  <a:srgbClr val="2A306B"/>
                </a:solidFill>
                <a:latin typeface="Calibri"/>
                <a:ea typeface="Calibri"/>
                <a:cs typeface="Calibri"/>
                <a:sym typeface="Calibri"/>
              </a:rPr>
              <a:t>labs</a:t>
            </a:r>
            <a:r>
              <a:rPr lang="fr-FR" dirty="0" smtClean="0">
                <a:solidFill>
                  <a:srgbClr val="2A306B"/>
                </a:solidFill>
                <a:latin typeface="Calibri"/>
                <a:ea typeface="Calibri"/>
                <a:cs typeface="Calibri"/>
                <a:sym typeface="Calibri"/>
              </a:rPr>
              <a:t> dans les grands pays de recherche est un mouvement de fond</a:t>
            </a:r>
            <a:r>
              <a:rPr lang="fr-FR" dirty="0" smtClean="0">
                <a:latin typeface="Calibri"/>
                <a:ea typeface="Calibri"/>
                <a:cs typeface="Calibri"/>
                <a:sym typeface="Calibri"/>
              </a:rPr>
              <a:t> </a:t>
            </a:r>
            <a:r>
              <a:rPr lang="fr-FR" b="1" dirty="0" smtClean="0">
                <a:solidFill>
                  <a:srgbClr val="EA3F34"/>
                </a:solidFill>
                <a:latin typeface="Calibri"/>
                <a:ea typeface="Calibri"/>
                <a:cs typeface="Calibri"/>
                <a:sym typeface="Calibri"/>
              </a:rPr>
              <a:t>mais personne ne propose de solutions d’intégration des jeux dans un dispositif pédagogique lié à la recherche pédagogique</a:t>
            </a:r>
            <a:endParaRPr lang="fr-FR" b="1" dirty="0">
              <a:solidFill>
                <a:srgbClr val="EA3F34"/>
              </a:solidFill>
              <a:latin typeface="Calibri"/>
              <a:ea typeface="Calibri"/>
              <a:cs typeface="Calibri"/>
              <a:sym typeface="Calibri"/>
            </a:endParaRPr>
          </a:p>
          <a:p>
            <a:pPr marL="342900">
              <a:spcBef>
                <a:spcPts val="450"/>
              </a:spcBef>
              <a:spcAft>
                <a:spcPts val="0"/>
              </a:spcAft>
            </a:pPr>
            <a:endParaRPr lang="fr-FR" dirty="0">
              <a:solidFill>
                <a:srgbClr val="665546"/>
              </a:solidFill>
              <a:latin typeface="Calibri"/>
              <a:ea typeface="Calibri"/>
              <a:cs typeface="Calibri"/>
              <a:sym typeface="Calibri"/>
            </a:endParaRPr>
          </a:p>
          <a:p>
            <a:pPr marL="342900">
              <a:spcBef>
                <a:spcPts val="450"/>
              </a:spcBef>
              <a:spcAft>
                <a:spcPts val="0"/>
              </a:spcAft>
            </a:pPr>
            <a:endParaRPr lang="fr-FR" dirty="0">
              <a:solidFill>
                <a:srgbClr val="665546"/>
              </a:solidFill>
              <a:latin typeface="Calibri"/>
              <a:ea typeface="Calibri"/>
              <a:cs typeface="Calibri"/>
              <a:sym typeface="Calibri"/>
            </a:endParaRPr>
          </a:p>
          <a:p>
            <a:pPr marL="342900" algn="ctr">
              <a:spcBef>
                <a:spcPts val="450"/>
              </a:spcBef>
              <a:spcAft>
                <a:spcPts val="0"/>
              </a:spcAft>
            </a:pPr>
            <a:r>
              <a:rPr lang="fr-FR" b="1" dirty="0" smtClean="0">
                <a:solidFill>
                  <a:srgbClr val="EA3F34"/>
                </a:solidFill>
                <a:latin typeface="Calibri"/>
                <a:ea typeface="Calibri"/>
                <a:cs typeface="Calibri"/>
                <a:sym typeface="Calibri"/>
              </a:rPr>
              <a:t>Opportunité pour l’Université française de </a:t>
            </a:r>
            <a:r>
              <a:rPr lang="fr-FR" b="1" dirty="0">
                <a:solidFill>
                  <a:srgbClr val="EA3F34"/>
                </a:solidFill>
                <a:latin typeface="Calibri"/>
                <a:ea typeface="Calibri"/>
                <a:cs typeface="Calibri"/>
                <a:sym typeface="Calibri"/>
              </a:rPr>
              <a:t>peser dans le paysage national et international</a:t>
            </a:r>
            <a:r>
              <a:rPr lang="en" b="1" dirty="0">
                <a:solidFill>
                  <a:srgbClr val="EA3F34"/>
                </a:solidFill>
                <a:latin typeface="Calibri"/>
                <a:ea typeface="Calibri"/>
                <a:cs typeface="Calibri"/>
                <a:sym typeface="Calibri"/>
              </a:rPr>
              <a:t> </a:t>
            </a:r>
            <a:r>
              <a:rPr lang="fr-FR" b="1" dirty="0">
                <a:solidFill>
                  <a:srgbClr val="EA3F34"/>
                </a:solidFill>
                <a:latin typeface="Calibri"/>
                <a:ea typeface="Calibri"/>
                <a:cs typeface="Calibri"/>
                <a:sym typeface="Calibri"/>
              </a:rPr>
              <a:t>!</a:t>
            </a:r>
            <a:endParaRPr lang="fr-FR" dirty="0">
              <a:solidFill>
                <a:srgbClr val="665546"/>
              </a:solidFill>
              <a:latin typeface="Calibri"/>
              <a:ea typeface="Calibri"/>
              <a:cs typeface="Calibri"/>
              <a:sym typeface="Calibri"/>
            </a:endParaRPr>
          </a:p>
          <a:p>
            <a:pPr marL="342900">
              <a:spcBef>
                <a:spcPts val="450"/>
              </a:spcBef>
              <a:spcAft>
                <a:spcPts val="0"/>
              </a:spcAft>
            </a:pPr>
            <a:r>
              <a:rPr lang="en" dirty="0">
                <a:solidFill>
                  <a:srgbClr val="665546"/>
                </a:solidFill>
                <a:latin typeface="Calibri"/>
                <a:ea typeface="Calibri"/>
                <a:cs typeface="Calibri"/>
                <a:sym typeface="Calibri"/>
              </a:rPr>
              <a:t>			</a:t>
            </a:r>
            <a:r>
              <a:rPr lang="en" sz="1600" dirty="0">
                <a:solidFill>
                  <a:srgbClr val="665546"/>
                </a:solidFill>
                <a:latin typeface="Calibri"/>
                <a:ea typeface="Calibri"/>
                <a:cs typeface="Calibri"/>
                <a:sym typeface="Calibri"/>
              </a:rPr>
              <a:t>	</a:t>
            </a:r>
            <a:endParaRPr sz="1600" b="1" dirty="0">
              <a:solidFill>
                <a:srgbClr val="665546"/>
              </a:solidFill>
            </a:endParaRPr>
          </a:p>
        </p:txBody>
      </p:sp>
      <p:sp>
        <p:nvSpPr>
          <p:cNvPr id="109" name="Shape 109"/>
          <p:cNvSpPr txBox="1">
            <a:spLocks noGrp="1"/>
          </p:cNvSpPr>
          <p:nvPr>
            <p:ph type="title"/>
          </p:nvPr>
        </p:nvSpPr>
        <p:spPr>
          <a:xfrm>
            <a:off x="446856" y="188640"/>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Futur de </a:t>
            </a:r>
            <a:r>
              <a:rPr lang="fr-FR" b="1" dirty="0" err="1" smtClean="0">
                <a:solidFill>
                  <a:srgbClr val="2A306B"/>
                </a:solidFill>
              </a:rPr>
              <a:t>Play@SU</a:t>
            </a:r>
            <a:r>
              <a:rPr lang="fr-FR" b="1" dirty="0" smtClean="0">
                <a:solidFill>
                  <a:srgbClr val="2A306B"/>
                </a:solidFill>
              </a:rPr>
              <a:t> au delà de SU</a:t>
            </a:r>
            <a:endParaRPr lang="fr-FR" b="1" dirty="0">
              <a:solidFill>
                <a:srgbClr val="2A306B"/>
              </a:solidFill>
            </a:endParaRPr>
          </a:p>
        </p:txBody>
      </p:sp>
    </p:spTree>
    <p:extLst>
      <p:ext uri="{BB962C8B-B14F-4D97-AF65-F5344CB8AC3E}">
        <p14:creationId xmlns:p14="http://schemas.microsoft.com/office/powerpoint/2010/main" val="13267938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856" y="274643"/>
            <a:ext cx="8229600" cy="562070"/>
          </a:xfrm>
        </p:spPr>
        <p:txBody>
          <a:bodyPr/>
          <a:lstStyle/>
          <a:p>
            <a:pPr algn="l"/>
            <a:r>
              <a:rPr lang="fr-FR" b="1" dirty="0" smtClean="0">
                <a:solidFill>
                  <a:srgbClr val="2A306B"/>
                </a:solidFill>
              </a:rPr>
              <a:t>Conclusion/Perspectives</a:t>
            </a:r>
            <a:endParaRPr lang="fr-FR" b="1" dirty="0">
              <a:solidFill>
                <a:srgbClr val="2A306B"/>
              </a:solidFill>
            </a:endParaRPr>
          </a:p>
        </p:txBody>
      </p:sp>
      <p:sp>
        <p:nvSpPr>
          <p:cNvPr id="3" name="Espace réservé du texte 2"/>
          <p:cNvSpPr>
            <a:spLocks noGrp="1"/>
          </p:cNvSpPr>
          <p:nvPr>
            <p:ph type="body" idx="1"/>
          </p:nvPr>
        </p:nvSpPr>
        <p:spPr>
          <a:xfrm>
            <a:off x="395536" y="1196752"/>
            <a:ext cx="8280920" cy="5184576"/>
          </a:xfrm>
        </p:spPr>
        <p:txBody>
          <a:bodyPr/>
          <a:lstStyle/>
          <a:p>
            <a:pPr>
              <a:lnSpc>
                <a:spcPct val="100000"/>
              </a:lnSpc>
              <a:spcBef>
                <a:spcPts val="600"/>
              </a:spcBef>
              <a:buFontTx/>
              <a:buChar char="-"/>
            </a:pPr>
            <a:r>
              <a:rPr lang="fr-FR" sz="1600" b="0" dirty="0" smtClean="0">
                <a:solidFill>
                  <a:srgbClr val="2A306B"/>
                </a:solidFill>
              </a:rPr>
              <a:t>Déploiement en 2018-2019 en L1, généralisation à tous les cursus avec la mise en œuvre de la nouvelle maquette de SU avec l’arrivée de nouveaux jeux.</a:t>
            </a:r>
          </a:p>
          <a:p>
            <a:pPr>
              <a:lnSpc>
                <a:spcPct val="100000"/>
              </a:lnSpc>
              <a:spcBef>
                <a:spcPts val="600"/>
              </a:spcBef>
              <a:buFontTx/>
              <a:buChar char="-"/>
            </a:pPr>
            <a:r>
              <a:rPr lang="fr-FR" sz="1600" b="0" dirty="0" smtClean="0">
                <a:solidFill>
                  <a:srgbClr val="2A306B"/>
                </a:solidFill>
              </a:rPr>
              <a:t>Le projet </a:t>
            </a:r>
            <a:r>
              <a:rPr lang="fr-FR" sz="1600" b="0" dirty="0" err="1" smtClean="0">
                <a:solidFill>
                  <a:srgbClr val="2A306B"/>
                </a:solidFill>
              </a:rPr>
              <a:t>Play@SU</a:t>
            </a:r>
            <a:r>
              <a:rPr lang="fr-FR" sz="1600" b="0" dirty="0" smtClean="0">
                <a:solidFill>
                  <a:srgbClr val="2A306B"/>
                </a:solidFill>
              </a:rPr>
              <a:t> est une </a:t>
            </a:r>
            <a:r>
              <a:rPr lang="fr-FR" sz="1600" dirty="0" smtClean="0">
                <a:solidFill>
                  <a:srgbClr val="EA3F34"/>
                </a:solidFill>
              </a:rPr>
              <a:t>vraie opportunité pour Sorbonne Université et pour la France</a:t>
            </a:r>
            <a:r>
              <a:rPr lang="fr-FR" sz="1600" dirty="0" smtClean="0">
                <a:solidFill>
                  <a:srgbClr val="2A306B"/>
                </a:solidFill>
              </a:rPr>
              <a:t> </a:t>
            </a:r>
            <a:r>
              <a:rPr lang="fr-FR" sz="1600" b="0" dirty="0" smtClean="0">
                <a:solidFill>
                  <a:srgbClr val="2A306B"/>
                </a:solidFill>
              </a:rPr>
              <a:t>pour </a:t>
            </a:r>
            <a:r>
              <a:rPr lang="fr-FR" sz="1600" dirty="0" smtClean="0">
                <a:solidFill>
                  <a:srgbClr val="EA3F34"/>
                </a:solidFill>
              </a:rPr>
              <a:t>construire un outil unique pour la pédagogie et la recherche pédagogique </a:t>
            </a:r>
          </a:p>
          <a:p>
            <a:pPr>
              <a:lnSpc>
                <a:spcPct val="100000"/>
              </a:lnSpc>
              <a:spcBef>
                <a:spcPts val="600"/>
              </a:spcBef>
              <a:buFontTx/>
              <a:buChar char="-"/>
            </a:pPr>
            <a:r>
              <a:rPr lang="fr-FR" sz="1600" b="0" dirty="0" smtClean="0">
                <a:solidFill>
                  <a:srgbClr val="2A306B"/>
                </a:solidFill>
              </a:rPr>
              <a:t>Nécessite des décisions rapides et des engagements financiers pour avoir les moyens de nos ambitions (</a:t>
            </a:r>
            <a:r>
              <a:rPr lang="fr-FR" sz="1600" dirty="0" smtClean="0">
                <a:solidFill>
                  <a:srgbClr val="EA3F34"/>
                </a:solidFill>
              </a:rPr>
              <a:t>plan de 2 ans au niveau SU</a:t>
            </a:r>
            <a:r>
              <a:rPr lang="fr-FR" sz="1600" b="0" dirty="0" smtClean="0">
                <a:solidFill>
                  <a:srgbClr val="2A306B"/>
                </a:solidFill>
              </a:rPr>
              <a:t>, contacts avec le ministère pris.)</a:t>
            </a:r>
          </a:p>
        </p:txBody>
      </p:sp>
      <p:pic>
        <p:nvPicPr>
          <p:cNvPr id="5" name="Image 4"/>
          <p:cNvPicPr>
            <a:picLocks noChangeAspect="1"/>
          </p:cNvPicPr>
          <p:nvPr/>
        </p:nvPicPr>
        <p:blipFill>
          <a:blip r:embed="rId3"/>
          <a:stretch>
            <a:fillRect/>
          </a:stretch>
        </p:blipFill>
        <p:spPr>
          <a:xfrm>
            <a:off x="1973150" y="3645024"/>
            <a:ext cx="5479170" cy="2904579"/>
          </a:xfrm>
          <a:prstGeom prst="rect">
            <a:avLst/>
          </a:prstGeom>
        </p:spPr>
      </p:pic>
    </p:spTree>
    <p:extLst>
      <p:ext uri="{BB962C8B-B14F-4D97-AF65-F5344CB8AC3E}">
        <p14:creationId xmlns:p14="http://schemas.microsoft.com/office/powerpoint/2010/main" val="2636883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3068960"/>
            <a:ext cx="8229600" cy="562070"/>
          </a:xfrm>
        </p:spPr>
        <p:txBody>
          <a:bodyPr/>
          <a:lstStyle/>
          <a:p>
            <a:pPr algn="ctr"/>
            <a:r>
              <a:rPr lang="fr-FR" sz="8000" b="1" dirty="0" smtClean="0">
                <a:solidFill>
                  <a:srgbClr val="2A306B"/>
                </a:solidFill>
              </a:rPr>
              <a:t>Back-up</a:t>
            </a:r>
            <a:endParaRPr lang="fr-FR" sz="8000" b="1" dirty="0">
              <a:solidFill>
                <a:srgbClr val="2A306B"/>
              </a:solidFill>
            </a:endParaRPr>
          </a:p>
        </p:txBody>
      </p:sp>
    </p:spTree>
    <p:extLst>
      <p:ext uri="{BB962C8B-B14F-4D97-AF65-F5344CB8AC3E}">
        <p14:creationId xmlns:p14="http://schemas.microsoft.com/office/powerpoint/2010/main" val="21311664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5157192"/>
            <a:ext cx="2520280" cy="1465963"/>
          </a:xfrm>
          <a:prstGeom prst="rect">
            <a:avLst/>
          </a:prstGeom>
        </p:spPr>
      </p:pic>
      <p:sp>
        <p:nvSpPr>
          <p:cNvPr id="34" name="Shape 110"/>
          <p:cNvSpPr txBox="1"/>
          <p:nvPr/>
        </p:nvSpPr>
        <p:spPr>
          <a:xfrm>
            <a:off x="827584" y="1196752"/>
            <a:ext cx="7344816" cy="4752528"/>
          </a:xfrm>
          <a:prstGeom prst="rect">
            <a:avLst/>
          </a:prstGeom>
          <a:noFill/>
          <a:ln>
            <a:noFill/>
          </a:ln>
        </p:spPr>
        <p:txBody>
          <a:bodyPr wrap="square" lIns="51431" tIns="25706" rIns="51431" bIns="25706" anchor="t" anchorCtr="0">
            <a:noAutofit/>
          </a:bodyPr>
          <a:lstStyle/>
          <a:p>
            <a:pPr marL="342900">
              <a:spcBef>
                <a:spcPts val="600"/>
              </a:spcBef>
              <a:spcAft>
                <a:spcPts val="0"/>
              </a:spcAft>
            </a:pPr>
            <a:r>
              <a:rPr lang="en" sz="1500" b="1" dirty="0" smtClean="0">
                <a:solidFill>
                  <a:srgbClr val="EA3F34"/>
                </a:solidFill>
                <a:latin typeface="Calibri"/>
                <a:ea typeface="Calibri"/>
                <a:cs typeface="Calibri"/>
                <a:sym typeface="Calibri"/>
              </a:rPr>
              <a:t>Quelques éléments techniques : </a:t>
            </a:r>
            <a:endParaRPr lang="en" sz="1500" b="1" dirty="0">
              <a:solidFill>
                <a:srgbClr val="EA3F34"/>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Choix </a:t>
            </a:r>
            <a:r>
              <a:rPr lang="fr-FR" sz="1500" dirty="0">
                <a:solidFill>
                  <a:srgbClr val="665546"/>
                </a:solidFill>
                <a:latin typeface="Calibri"/>
                <a:ea typeface="Calibri"/>
                <a:cs typeface="Calibri"/>
                <a:sym typeface="Calibri"/>
              </a:rPr>
              <a:t>de </a:t>
            </a:r>
            <a:r>
              <a:rPr lang="fr-FR" sz="1500" dirty="0" err="1" smtClean="0">
                <a:solidFill>
                  <a:srgbClr val="665546"/>
                </a:solidFill>
                <a:latin typeface="Calibri"/>
                <a:ea typeface="Calibri"/>
                <a:cs typeface="Calibri"/>
                <a:sym typeface="Calibri"/>
              </a:rPr>
              <a:t>Unity</a:t>
            </a:r>
            <a:r>
              <a:rPr lang="fr-FR" sz="1500" dirty="0" smtClean="0">
                <a:solidFill>
                  <a:srgbClr val="665546"/>
                </a:solidFill>
                <a:latin typeface="Calibri"/>
                <a:ea typeface="Calibri"/>
                <a:cs typeface="Calibri"/>
                <a:sym typeface="Calibri"/>
              </a:rPr>
              <a:t> (standard métier) </a:t>
            </a:r>
            <a:r>
              <a:rPr lang="fr-FR" sz="1500" dirty="0">
                <a:solidFill>
                  <a:srgbClr val="665546"/>
                </a:solidFill>
                <a:latin typeface="Calibri"/>
                <a:ea typeface="Calibri"/>
                <a:cs typeface="Calibri"/>
                <a:sym typeface="Calibri"/>
              </a:rPr>
              <a:t>comme environnement de développement </a:t>
            </a:r>
            <a:r>
              <a:rPr lang="fr-FR" sz="1500" dirty="0" smtClean="0">
                <a:solidFill>
                  <a:srgbClr val="665546"/>
                </a:solidFill>
                <a:latin typeface="Calibri"/>
                <a:ea typeface="Calibri"/>
                <a:cs typeface="Calibri"/>
                <a:sym typeface="Calibri"/>
              </a:rPr>
              <a:t>des jeux de la </a:t>
            </a:r>
            <a:r>
              <a:rPr lang="fr-FR" sz="1500" dirty="0">
                <a:solidFill>
                  <a:srgbClr val="665546"/>
                </a:solidFill>
                <a:latin typeface="Calibri"/>
                <a:ea typeface="Calibri"/>
                <a:cs typeface="Calibri"/>
                <a:sym typeface="Calibri"/>
              </a:rPr>
              <a:t>plateforme. </a:t>
            </a:r>
          </a:p>
          <a:p>
            <a:pPr marL="342900">
              <a:spcBef>
                <a:spcPts val="450"/>
              </a:spcBef>
              <a:spcAft>
                <a:spcPts val="0"/>
              </a:spcAft>
            </a:pPr>
            <a:endParaRPr lang="fr-FR" sz="1500" dirty="0">
              <a:solidFill>
                <a:srgbClr val="665546"/>
              </a:solidFill>
              <a:latin typeface="Calibri"/>
              <a:ea typeface="Calibri"/>
              <a:cs typeface="Calibri"/>
              <a:sym typeface="Wingdings" panose="05000000000000000000" pitchFamily="2" charset="2"/>
            </a:endParaRPr>
          </a:p>
          <a:p>
            <a:pPr marL="342900">
              <a:spcBef>
                <a:spcPts val="450"/>
              </a:spcBef>
              <a:spcAft>
                <a:spcPts val="0"/>
              </a:spcAft>
            </a:pPr>
            <a:r>
              <a:rPr lang="fr-FR" sz="1500" dirty="0" smtClean="0">
                <a:solidFill>
                  <a:srgbClr val="665546"/>
                </a:solidFill>
                <a:latin typeface="Calibri"/>
                <a:ea typeface="Calibri"/>
                <a:cs typeface="Calibri"/>
                <a:sym typeface="Calibri"/>
              </a:rPr>
              <a:t>La plateforme vise à :</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Proposer des interfaces de programmation applicative (API) aux partenaires qui souhaitent développer des jeux pour la plateforme</a:t>
            </a:r>
          </a:p>
          <a:p>
            <a:pPr marL="1085850" lvl="1" indent="-285750">
              <a:spcBef>
                <a:spcPts val="450"/>
              </a:spcBef>
              <a:spcAft>
                <a:spcPts val="0"/>
              </a:spcAft>
              <a:buFont typeface="Arial" panose="020B0604020202020204" pitchFamily="34" charset="0"/>
              <a:buChar char="•"/>
            </a:pPr>
            <a:r>
              <a:rPr lang="fr-FR" sz="1500" dirty="0" smtClean="0">
                <a:solidFill>
                  <a:srgbClr val="EA3F34"/>
                </a:solidFill>
                <a:latin typeface="Calibri"/>
                <a:ea typeface="Calibri"/>
                <a:cs typeface="Calibri"/>
                <a:sym typeface="Calibri"/>
              </a:rPr>
              <a:t>API : </a:t>
            </a:r>
            <a:r>
              <a:rPr lang="fr-FR" sz="1500" dirty="0" err="1" smtClean="0">
                <a:solidFill>
                  <a:srgbClr val="665546"/>
                </a:solidFill>
                <a:latin typeface="Calibri"/>
                <a:ea typeface="Calibri"/>
                <a:cs typeface="Calibri"/>
                <a:sym typeface="Calibri"/>
              </a:rPr>
              <a:t>multijoueurs</a:t>
            </a:r>
            <a:r>
              <a:rPr lang="fr-FR" sz="1500" dirty="0" smtClean="0">
                <a:solidFill>
                  <a:srgbClr val="665546"/>
                </a:solidFill>
                <a:latin typeface="Calibri"/>
                <a:ea typeface="Calibri"/>
                <a:cs typeface="Calibri"/>
                <a:sym typeface="Calibri"/>
              </a:rPr>
              <a:t> / de stockage de données / d’authentification </a:t>
            </a:r>
            <a:r>
              <a:rPr lang="fr-FR" sz="1500" dirty="0" err="1" smtClean="0">
                <a:solidFill>
                  <a:srgbClr val="665546"/>
                </a:solidFill>
                <a:latin typeface="Calibri"/>
                <a:ea typeface="Calibri"/>
                <a:cs typeface="Calibri"/>
                <a:sym typeface="Calibri"/>
              </a:rPr>
              <a:t>renater</a:t>
            </a:r>
            <a:r>
              <a:rPr lang="fr-FR" sz="1500" dirty="0">
                <a:solidFill>
                  <a:srgbClr val="665546"/>
                </a:solidFill>
                <a:latin typeface="Calibri"/>
                <a:ea typeface="Calibri"/>
                <a:cs typeface="Calibri"/>
                <a:sym typeface="Calibri"/>
              </a:rPr>
              <a:t>/</a:t>
            </a:r>
            <a:r>
              <a:rPr lang="fr-FR" sz="1500" dirty="0" smtClean="0">
                <a:solidFill>
                  <a:srgbClr val="665546"/>
                </a:solidFill>
                <a:latin typeface="Calibri"/>
                <a:ea typeface="Calibri"/>
                <a:cs typeface="Calibri"/>
                <a:sym typeface="Calibri"/>
              </a:rPr>
              <a:t> récupération d</a:t>
            </a:r>
            <a:r>
              <a:rPr lang="fr-FR" sz="1500" dirty="0">
                <a:solidFill>
                  <a:srgbClr val="665546"/>
                </a:solidFill>
                <a:latin typeface="Calibri"/>
                <a:ea typeface="Calibri"/>
                <a:cs typeface="Calibri"/>
                <a:sym typeface="Calibri"/>
              </a:rPr>
              <a:t>u</a:t>
            </a:r>
            <a:r>
              <a:rPr lang="fr-FR" sz="1500" dirty="0" smtClean="0">
                <a:solidFill>
                  <a:srgbClr val="665546"/>
                </a:solidFill>
                <a:latin typeface="Calibri"/>
                <a:ea typeface="Calibri"/>
                <a:cs typeface="Calibri"/>
                <a:sym typeface="Calibri"/>
              </a:rPr>
              <a:t> parcours des étudiants</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Les données sont stockées dans un LRS.</a:t>
            </a:r>
          </a:p>
          <a:p>
            <a:pPr marL="1085850" lvl="1" indent="-285750">
              <a:spcBef>
                <a:spcPts val="450"/>
              </a:spcBef>
              <a:spcAft>
                <a:spcPts val="0"/>
              </a:spcAft>
              <a:buFont typeface="Arial" panose="020B0604020202020204" pitchFamily="34" charset="0"/>
              <a:buChar char="•"/>
            </a:pPr>
            <a:r>
              <a:rPr lang="fr-FR" sz="1500" dirty="0" smtClean="0">
                <a:solidFill>
                  <a:srgbClr val="EA3F34"/>
                </a:solidFill>
                <a:latin typeface="Calibri"/>
                <a:ea typeface="Calibri"/>
                <a:cs typeface="Calibri"/>
                <a:sym typeface="Calibri"/>
              </a:rPr>
              <a:t>Base pour la recherche Learning </a:t>
            </a:r>
            <a:r>
              <a:rPr lang="fr-FR" sz="1500" dirty="0" err="1" smtClean="0">
                <a:solidFill>
                  <a:srgbClr val="EA3F34"/>
                </a:solidFill>
                <a:latin typeface="Calibri"/>
                <a:ea typeface="Calibri"/>
                <a:cs typeface="Calibri"/>
                <a:sym typeface="Calibri"/>
              </a:rPr>
              <a:t>Analytics</a:t>
            </a:r>
            <a:r>
              <a:rPr lang="fr-FR" sz="1500" dirty="0" smtClean="0">
                <a:solidFill>
                  <a:srgbClr val="EA3F34"/>
                </a:solidFill>
                <a:latin typeface="Calibri"/>
                <a:ea typeface="Calibri"/>
                <a:cs typeface="Calibri"/>
                <a:sym typeface="Calibri"/>
              </a:rPr>
              <a:t> </a:t>
            </a:r>
            <a:r>
              <a:rPr lang="fr-FR" sz="1500" dirty="0" smtClean="0">
                <a:solidFill>
                  <a:srgbClr val="665546"/>
                </a:solidFill>
                <a:latin typeface="Calibri"/>
                <a:ea typeface="Calibri"/>
                <a:cs typeface="Calibri"/>
                <a:sym typeface="Calibri"/>
              </a:rPr>
              <a:t>utilisant </a:t>
            </a:r>
            <a:r>
              <a:rPr lang="fr-FR" sz="1500" dirty="0">
                <a:solidFill>
                  <a:srgbClr val="665546"/>
                </a:solidFill>
                <a:latin typeface="Calibri"/>
                <a:ea typeface="Calibri"/>
                <a:cs typeface="Calibri"/>
                <a:sym typeface="Calibri"/>
              </a:rPr>
              <a:t>des </a:t>
            </a:r>
            <a:r>
              <a:rPr lang="fr-FR" sz="1500" dirty="0" smtClean="0">
                <a:solidFill>
                  <a:srgbClr val="665546"/>
                </a:solidFill>
                <a:latin typeface="Calibri"/>
                <a:ea typeface="Calibri"/>
                <a:cs typeface="Calibri"/>
                <a:sym typeface="Calibri"/>
              </a:rPr>
              <a:t>données de jeux </a:t>
            </a:r>
            <a:r>
              <a:rPr lang="fr-FR" sz="1500" dirty="0" err="1" smtClean="0">
                <a:solidFill>
                  <a:srgbClr val="665546"/>
                </a:solidFill>
                <a:latin typeface="Calibri"/>
                <a:ea typeface="Calibri"/>
                <a:cs typeface="Calibri"/>
                <a:sym typeface="Calibri"/>
              </a:rPr>
              <a:t>anonymisées</a:t>
            </a:r>
            <a:r>
              <a:rPr lang="fr-FR" sz="1500" dirty="0" smtClean="0">
                <a:solidFill>
                  <a:srgbClr val="665546"/>
                </a:solidFill>
                <a:latin typeface="Calibri"/>
                <a:ea typeface="Calibri"/>
                <a:cs typeface="Calibri"/>
                <a:sym typeface="Calibri"/>
              </a:rPr>
              <a:t> (LRS)</a:t>
            </a:r>
            <a:endParaRPr lang="fr-FR" sz="1500" dirty="0">
              <a:solidFill>
                <a:srgbClr val="665546"/>
              </a:solidFill>
              <a:latin typeface="Calibri"/>
              <a:ea typeface="Calibri"/>
              <a:cs typeface="Calibri"/>
              <a:sym typeface="Calibri"/>
            </a:endParaRPr>
          </a:p>
          <a:p>
            <a:pPr marL="342900" algn="just">
              <a:spcBef>
                <a:spcPts val="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La plateforme et les jeux vise un </a:t>
            </a:r>
            <a:r>
              <a:rPr lang="fr-FR" sz="1500" b="1" dirty="0" smtClean="0">
                <a:solidFill>
                  <a:srgbClr val="EA3F34"/>
                </a:solidFill>
                <a:latin typeface="Calibri"/>
                <a:ea typeface="Calibri"/>
                <a:cs typeface="Calibri"/>
                <a:sym typeface="Calibri"/>
              </a:rPr>
              <a:t>processus d’amélioration continu </a:t>
            </a:r>
            <a:r>
              <a:rPr lang="fr-FR" sz="1500" dirty="0" smtClean="0">
                <a:solidFill>
                  <a:srgbClr val="665546"/>
                </a:solidFill>
                <a:latin typeface="Calibri"/>
                <a:ea typeface="Calibri"/>
                <a:cs typeface="Calibri"/>
                <a:sym typeface="Calibri"/>
              </a:rPr>
              <a:t>et intégreront les leçons apprises des analyses des données de jeux</a:t>
            </a: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
        <p:nvSpPr>
          <p:cNvPr id="21" name="Shape 109"/>
          <p:cNvSpPr txBox="1">
            <a:spLocks/>
          </p:cNvSpPr>
          <p:nvPr/>
        </p:nvSpPr>
        <p:spPr bwMode="auto">
          <a:xfrm>
            <a:off x="3563888" y="116632"/>
            <a:ext cx="5238584" cy="7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68569" tIns="34275" rIns="68569" bIns="34275" numCol="1" anchor="ctr" anchorCtr="0" compatLnSpc="1">
            <a:prstTxWarp prst="textNoShape">
              <a:avLst/>
            </a:prstTxWarp>
            <a:noAutofit/>
          </a:bodyPr>
          <a:lstStyle>
            <a:lvl1pPr algn="r" rtl="0" eaLnBrk="0" fontAlgn="base" hangingPunct="0">
              <a:spcBef>
                <a:spcPct val="0"/>
              </a:spcBef>
              <a:spcAft>
                <a:spcPct val="0"/>
              </a:spcAft>
              <a:defRPr sz="2400" b="0" kern="1200">
                <a:solidFill>
                  <a:srgbClr val="E05206"/>
                </a:solidFill>
                <a:latin typeface="+mj-lt"/>
                <a:ea typeface="ＭＳ Ｐゴシック" charset="0"/>
                <a:cs typeface="+mj-cs"/>
              </a:defRPr>
            </a:lvl1pPr>
            <a:lvl2pPr algn="r" rtl="0" eaLnBrk="0" fontAlgn="base" hangingPunct="0">
              <a:spcBef>
                <a:spcPct val="0"/>
              </a:spcBef>
              <a:spcAft>
                <a:spcPct val="0"/>
              </a:spcAft>
              <a:defRPr sz="2400" b="1">
                <a:solidFill>
                  <a:schemeClr val="bg1"/>
                </a:solidFill>
                <a:latin typeface="Century Gothic" pitchFamily="34" charset="0"/>
                <a:ea typeface="ＭＳ Ｐゴシック" charset="0"/>
              </a:defRPr>
            </a:lvl2pPr>
            <a:lvl3pPr algn="r" rtl="0" eaLnBrk="0" fontAlgn="base" hangingPunct="0">
              <a:spcBef>
                <a:spcPct val="0"/>
              </a:spcBef>
              <a:spcAft>
                <a:spcPct val="0"/>
              </a:spcAft>
              <a:defRPr sz="2400" b="1">
                <a:solidFill>
                  <a:schemeClr val="bg1"/>
                </a:solidFill>
                <a:latin typeface="Century Gothic" pitchFamily="34" charset="0"/>
                <a:ea typeface="ＭＳ Ｐゴシック" charset="0"/>
              </a:defRPr>
            </a:lvl3pPr>
            <a:lvl4pPr algn="r" rtl="0" eaLnBrk="0" fontAlgn="base" hangingPunct="0">
              <a:spcBef>
                <a:spcPct val="0"/>
              </a:spcBef>
              <a:spcAft>
                <a:spcPct val="0"/>
              </a:spcAft>
              <a:defRPr sz="2400" b="1">
                <a:solidFill>
                  <a:schemeClr val="bg1"/>
                </a:solidFill>
                <a:latin typeface="Century Gothic" pitchFamily="34" charset="0"/>
                <a:ea typeface="ＭＳ Ｐゴシック" charset="0"/>
              </a:defRPr>
            </a:lvl4pPr>
            <a:lvl5pPr algn="r" rtl="0" eaLnBrk="0" fontAlgn="base" hangingPunct="0">
              <a:spcBef>
                <a:spcPct val="0"/>
              </a:spcBef>
              <a:spcAft>
                <a:spcPct val="0"/>
              </a:spcAft>
              <a:defRPr sz="2400" b="1">
                <a:solidFill>
                  <a:schemeClr val="bg1"/>
                </a:solidFill>
                <a:latin typeface="Century Gothic" pitchFamily="34" charset="0"/>
                <a:ea typeface="ＭＳ Ｐゴシック" charset="0"/>
              </a:defRPr>
            </a:lvl5pPr>
            <a:lvl6pPr marL="342900" algn="r" rtl="0" fontAlgn="base">
              <a:spcBef>
                <a:spcPct val="0"/>
              </a:spcBef>
              <a:spcAft>
                <a:spcPct val="0"/>
              </a:spcAft>
              <a:defRPr sz="2400" b="1">
                <a:solidFill>
                  <a:schemeClr val="bg1"/>
                </a:solidFill>
                <a:latin typeface="Century Gothic" pitchFamily="34" charset="0"/>
              </a:defRPr>
            </a:lvl6pPr>
            <a:lvl7pPr marL="685800" algn="r" rtl="0" fontAlgn="base">
              <a:spcBef>
                <a:spcPct val="0"/>
              </a:spcBef>
              <a:spcAft>
                <a:spcPct val="0"/>
              </a:spcAft>
              <a:defRPr sz="2400" b="1">
                <a:solidFill>
                  <a:schemeClr val="bg1"/>
                </a:solidFill>
                <a:latin typeface="Century Gothic" pitchFamily="34" charset="0"/>
              </a:defRPr>
            </a:lvl7pPr>
            <a:lvl8pPr marL="1028700" algn="r" rtl="0" fontAlgn="base">
              <a:spcBef>
                <a:spcPct val="0"/>
              </a:spcBef>
              <a:spcAft>
                <a:spcPct val="0"/>
              </a:spcAft>
              <a:defRPr sz="2400" b="1">
                <a:solidFill>
                  <a:schemeClr val="bg1"/>
                </a:solidFill>
                <a:latin typeface="Century Gothic" pitchFamily="34" charset="0"/>
              </a:defRPr>
            </a:lvl8pPr>
            <a:lvl9pPr marL="1371600" algn="r" rtl="0" fontAlgn="base">
              <a:spcBef>
                <a:spcPct val="0"/>
              </a:spcBef>
              <a:spcAft>
                <a:spcPct val="0"/>
              </a:spcAft>
              <a:defRPr sz="2400" b="1">
                <a:solidFill>
                  <a:schemeClr val="bg1"/>
                </a:solidFill>
                <a:latin typeface="Century Gothic" pitchFamily="34" charset="0"/>
              </a:defRPr>
            </a:lvl9pPr>
          </a:lstStyle>
          <a:p>
            <a:pPr>
              <a:spcBef>
                <a:spcPts val="0"/>
              </a:spcBef>
              <a:spcAft>
                <a:spcPts val="0"/>
              </a:spcAft>
              <a:buSzPct val="25000"/>
            </a:pPr>
            <a:r>
              <a:rPr lang="fr-FR" sz="1500" dirty="0" smtClean="0">
                <a:solidFill>
                  <a:srgbClr val="2A306B"/>
                </a:solidFill>
              </a:rPr>
              <a:t>Play @ SU : Choix techniques</a:t>
            </a:r>
            <a:endParaRPr lang="fr-FR" sz="1500" dirty="0">
              <a:solidFill>
                <a:srgbClr val="2A306B"/>
              </a:solidFill>
            </a:endParaRPr>
          </a:p>
        </p:txBody>
      </p:sp>
    </p:spTree>
    <p:extLst>
      <p:ext uri="{BB962C8B-B14F-4D97-AF65-F5344CB8AC3E}">
        <p14:creationId xmlns:p14="http://schemas.microsoft.com/office/powerpoint/2010/main" val="37380856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4" name="Shape 110"/>
          <p:cNvSpPr txBox="1"/>
          <p:nvPr/>
        </p:nvSpPr>
        <p:spPr>
          <a:xfrm>
            <a:off x="539552" y="1196752"/>
            <a:ext cx="7920880" cy="3398625"/>
          </a:xfrm>
          <a:prstGeom prst="rect">
            <a:avLst/>
          </a:prstGeom>
          <a:noFill/>
          <a:ln>
            <a:noFill/>
          </a:ln>
        </p:spPr>
        <p:txBody>
          <a:bodyPr wrap="square" lIns="51431" tIns="25706" rIns="51431" bIns="25706" anchor="t" anchorCtr="0">
            <a:noAutofit/>
          </a:bodyPr>
          <a:lstStyle/>
          <a:p>
            <a:pPr marL="342900">
              <a:spcBef>
                <a:spcPts val="600"/>
              </a:spcBef>
              <a:spcAft>
                <a:spcPts val="0"/>
              </a:spcAft>
            </a:pPr>
            <a:r>
              <a:rPr lang="en" sz="1500" b="1" dirty="0">
                <a:solidFill>
                  <a:srgbClr val="E05206"/>
                </a:solidFill>
                <a:latin typeface="Calibri"/>
                <a:ea typeface="Calibri"/>
                <a:cs typeface="Calibri"/>
                <a:sym typeface="Calibri"/>
              </a:rPr>
              <a:t>Les objectifs </a:t>
            </a:r>
            <a:r>
              <a:rPr lang="en" sz="1500" b="1" dirty="0" smtClean="0">
                <a:solidFill>
                  <a:srgbClr val="E05206"/>
                </a:solidFill>
                <a:latin typeface="Calibri"/>
                <a:ea typeface="Calibri"/>
                <a:cs typeface="Calibri"/>
                <a:sym typeface="Calibri"/>
              </a:rPr>
              <a:t>:</a:t>
            </a:r>
            <a:endParaRPr lang="en" sz="1500" b="1" dirty="0">
              <a:solidFill>
                <a:srgbClr val="E05206"/>
              </a:solidFill>
              <a:latin typeface="Calibri"/>
              <a:ea typeface="Calibri"/>
              <a:cs typeface="Calibri"/>
              <a:sym typeface="Calibri"/>
            </a:endParaRPr>
          </a:p>
          <a:p>
            <a:pPr marL="342900" algn="just">
              <a:spcBef>
                <a:spcPts val="600"/>
              </a:spcBef>
              <a:spcAft>
                <a:spcPts val="0"/>
              </a:spcAft>
            </a:pPr>
            <a:r>
              <a:rPr lang="fr-FR" sz="1500" b="1" dirty="0" smtClean="0">
                <a:solidFill>
                  <a:srgbClr val="000000"/>
                </a:solidFill>
                <a:latin typeface="Calibri"/>
                <a:ea typeface="Calibri"/>
                <a:cs typeface="Calibri"/>
                <a:sym typeface="Calibri"/>
              </a:rPr>
              <a:t>Pédagogiques</a:t>
            </a:r>
          </a:p>
          <a:p>
            <a:pPr marL="557213" indent="-214313" algn="just">
              <a:spcBef>
                <a:spcPts val="60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Proposer </a:t>
            </a:r>
            <a:r>
              <a:rPr lang="fr-FR" sz="1500" dirty="0">
                <a:solidFill>
                  <a:srgbClr val="665546"/>
                </a:solidFill>
                <a:latin typeface="Calibri"/>
                <a:ea typeface="Calibri"/>
                <a:cs typeface="Calibri"/>
                <a:sym typeface="Calibri"/>
              </a:rPr>
              <a:t>un </a:t>
            </a:r>
            <a:r>
              <a:rPr lang="fr-FR" sz="1500" dirty="0">
                <a:solidFill>
                  <a:srgbClr val="E05206"/>
                </a:solidFill>
                <a:latin typeface="Calibri"/>
                <a:ea typeface="Calibri"/>
                <a:cs typeface="Calibri"/>
                <a:sym typeface="Calibri"/>
              </a:rPr>
              <a:t>apprentissage individualisé, différencié et contextualisé,</a:t>
            </a:r>
          </a:p>
          <a:p>
            <a:pPr marL="557213" indent="-214313" algn="just">
              <a:spcBef>
                <a:spcPts val="600"/>
              </a:spcBef>
              <a:spcAft>
                <a:spcPts val="0"/>
              </a:spcAft>
              <a:buFont typeface="Arial" panose="020B0604020202020204" pitchFamily="34" charset="0"/>
              <a:buChar char="•"/>
            </a:pPr>
            <a:r>
              <a:rPr lang="fr-FR" sz="1500" dirty="0">
                <a:solidFill>
                  <a:srgbClr val="E05206"/>
                </a:solidFill>
                <a:latin typeface="Calibri"/>
                <a:ea typeface="Calibri"/>
                <a:cs typeface="Calibri"/>
                <a:sym typeface="Calibri"/>
              </a:rPr>
              <a:t>collecter des données de jeux </a:t>
            </a:r>
            <a:r>
              <a:rPr lang="fr-FR" sz="1500" dirty="0">
                <a:solidFill>
                  <a:srgbClr val="665546"/>
                </a:solidFill>
                <a:latin typeface="Calibri"/>
                <a:ea typeface="Calibri"/>
                <a:cs typeface="Calibri"/>
                <a:sym typeface="Calibri"/>
              </a:rPr>
              <a:t>la transformant en outil de recherche opérationnel pour les </a:t>
            </a:r>
            <a:r>
              <a:rPr lang="fr-FR" sz="1500" i="1" dirty="0">
                <a:solidFill>
                  <a:srgbClr val="665546"/>
                </a:solidFill>
                <a:latin typeface="Calibri"/>
                <a:ea typeface="Calibri"/>
                <a:cs typeface="Calibri"/>
                <a:sym typeface="Calibri"/>
              </a:rPr>
              <a:t>Learning </a:t>
            </a:r>
            <a:r>
              <a:rPr lang="fr-FR" sz="1500" i="1" dirty="0" err="1">
                <a:solidFill>
                  <a:srgbClr val="665546"/>
                </a:solidFill>
                <a:latin typeface="Calibri"/>
                <a:ea typeface="Calibri"/>
                <a:cs typeface="Calibri"/>
                <a:sym typeface="Calibri"/>
              </a:rPr>
              <a:t>Analytics</a:t>
            </a:r>
            <a:r>
              <a:rPr lang="fr-FR" sz="1500" i="1" dirty="0">
                <a:solidFill>
                  <a:srgbClr val="665546"/>
                </a:solidFill>
                <a:latin typeface="Calibri"/>
                <a:ea typeface="Calibri"/>
                <a:cs typeface="Calibri"/>
                <a:sym typeface="Calibri"/>
              </a:rPr>
              <a:t> </a:t>
            </a:r>
            <a:r>
              <a:rPr lang="fr-FR" sz="1500" dirty="0">
                <a:solidFill>
                  <a:srgbClr val="665546"/>
                </a:solidFill>
                <a:latin typeface="Calibri"/>
                <a:ea typeface="Calibri"/>
                <a:cs typeface="Calibri"/>
                <a:sym typeface="Calibri"/>
              </a:rPr>
              <a:t>et permettant le développement </a:t>
            </a:r>
            <a:r>
              <a:rPr lang="fr-FR" sz="1500" dirty="0" smtClean="0">
                <a:solidFill>
                  <a:srgbClr val="665546"/>
                </a:solidFill>
                <a:latin typeface="Calibri"/>
                <a:ea typeface="Calibri"/>
                <a:cs typeface="Calibri"/>
                <a:sym typeface="Calibri"/>
              </a:rPr>
              <a:t>de </a:t>
            </a:r>
            <a:r>
              <a:rPr lang="fr-FR" sz="1500" dirty="0">
                <a:solidFill>
                  <a:srgbClr val="665546"/>
                </a:solidFill>
                <a:latin typeface="Calibri"/>
                <a:ea typeface="Calibri"/>
                <a:cs typeface="Calibri"/>
                <a:sym typeface="Calibri"/>
              </a:rPr>
              <a:t>parcours d’apprentissage </a:t>
            </a:r>
            <a:r>
              <a:rPr lang="fr-FR" sz="1500" dirty="0" smtClean="0">
                <a:solidFill>
                  <a:srgbClr val="665546"/>
                </a:solidFill>
                <a:latin typeface="Calibri"/>
                <a:ea typeface="Calibri"/>
                <a:cs typeface="Calibri"/>
                <a:sym typeface="Calibri"/>
              </a:rPr>
              <a:t>adaptatifs.</a:t>
            </a:r>
          </a:p>
          <a:p>
            <a:pPr marL="557213" indent="-214313" algn="just">
              <a:spcBef>
                <a:spcPts val="60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Favoriser la </a:t>
            </a:r>
            <a:r>
              <a:rPr lang="fr-FR" sz="1500" dirty="0" smtClean="0">
                <a:solidFill>
                  <a:srgbClr val="E05206"/>
                </a:solidFill>
                <a:latin typeface="Calibri"/>
                <a:ea typeface="Calibri"/>
                <a:cs typeface="Calibri"/>
                <a:sym typeface="Calibri"/>
              </a:rPr>
              <a:t>construction de représentations </a:t>
            </a:r>
            <a:r>
              <a:rPr lang="fr-FR" sz="1500" dirty="0" smtClean="0">
                <a:solidFill>
                  <a:srgbClr val="665546"/>
                </a:solidFill>
                <a:latin typeface="Calibri"/>
                <a:ea typeface="Calibri"/>
                <a:cs typeface="Calibri"/>
                <a:sym typeface="Calibri"/>
              </a:rPr>
              <a:t>utilisées </a:t>
            </a:r>
            <a:r>
              <a:rPr lang="fr-FR" sz="1500" dirty="0">
                <a:solidFill>
                  <a:srgbClr val="665546"/>
                </a:solidFill>
                <a:latin typeface="Calibri"/>
                <a:ea typeface="Calibri"/>
                <a:cs typeface="Calibri"/>
                <a:sym typeface="Calibri"/>
              </a:rPr>
              <a:t>dans les choix et/ou la prise de décision à travers une représentation du réel,</a:t>
            </a:r>
          </a:p>
          <a:p>
            <a:pPr marL="557213" indent="-214313" algn="just">
              <a:spcBef>
                <a:spcPts val="600"/>
              </a:spcBef>
              <a:spcAft>
                <a:spcPts val="0"/>
              </a:spcAft>
              <a:buFont typeface="Arial" panose="020B0604020202020204" pitchFamily="34" charset="0"/>
              <a:buChar char="•"/>
            </a:pPr>
            <a:r>
              <a:rPr lang="fr-FR" sz="1500" dirty="0">
                <a:solidFill>
                  <a:srgbClr val="665546"/>
                </a:solidFill>
                <a:latin typeface="Calibri"/>
                <a:ea typeface="Calibri"/>
                <a:cs typeface="Calibri"/>
                <a:sym typeface="Calibri"/>
              </a:rPr>
              <a:t>Proposer un </a:t>
            </a:r>
            <a:r>
              <a:rPr lang="fr-FR" sz="1500" dirty="0">
                <a:solidFill>
                  <a:srgbClr val="E05206"/>
                </a:solidFill>
                <a:latin typeface="Calibri"/>
                <a:ea typeface="Calibri"/>
                <a:cs typeface="Calibri"/>
                <a:sym typeface="Calibri"/>
              </a:rPr>
              <a:t>système d’évaluation </a:t>
            </a:r>
            <a:r>
              <a:rPr lang="fr-FR" sz="1500" dirty="0" smtClean="0">
                <a:solidFill>
                  <a:srgbClr val="E05206"/>
                </a:solidFill>
                <a:latin typeface="Calibri"/>
                <a:ea typeface="Calibri"/>
                <a:cs typeface="Calibri"/>
                <a:sym typeface="Calibri"/>
              </a:rPr>
              <a:t>adaptatif </a:t>
            </a:r>
            <a:r>
              <a:rPr lang="fr-FR" sz="1500" dirty="0">
                <a:solidFill>
                  <a:srgbClr val="665546"/>
                </a:solidFill>
                <a:latin typeface="Calibri"/>
                <a:ea typeface="Calibri"/>
                <a:cs typeface="Calibri"/>
                <a:sym typeface="Calibri"/>
              </a:rPr>
              <a:t>suivant une courbe d’avancement par </a:t>
            </a:r>
            <a:r>
              <a:rPr lang="fr-FR" sz="1500" dirty="0" smtClean="0">
                <a:solidFill>
                  <a:srgbClr val="665546"/>
                </a:solidFill>
                <a:latin typeface="Calibri"/>
                <a:ea typeface="Calibri"/>
                <a:cs typeface="Calibri"/>
                <a:sym typeface="Calibri"/>
              </a:rPr>
              <a:t>niveaux</a:t>
            </a:r>
            <a:endParaRPr lang="fr-FR" sz="1500" dirty="0">
              <a:solidFill>
                <a:srgbClr val="665546"/>
              </a:solidFill>
              <a:latin typeface="Calibri"/>
              <a:ea typeface="Calibri"/>
              <a:cs typeface="Calibri"/>
              <a:sym typeface="Calibri"/>
            </a:endParaRPr>
          </a:p>
          <a:p>
            <a:pPr marL="557213" indent="-214313" algn="just">
              <a:spcBef>
                <a:spcPts val="600"/>
              </a:spcBef>
              <a:spcAft>
                <a:spcPts val="0"/>
              </a:spcAft>
              <a:buFont typeface="Arial" panose="020B0604020202020204" pitchFamily="34" charset="0"/>
              <a:buChar char="•"/>
            </a:pPr>
            <a:r>
              <a:rPr lang="fr-FR" sz="1500" dirty="0" smtClean="0">
                <a:solidFill>
                  <a:srgbClr val="E05206"/>
                </a:solidFill>
                <a:latin typeface="Calibri"/>
                <a:ea typeface="Calibri"/>
                <a:cs typeface="Calibri"/>
                <a:sym typeface="Calibri"/>
              </a:rPr>
              <a:t>Renforcer </a:t>
            </a:r>
            <a:r>
              <a:rPr lang="fr-FR" sz="1500" dirty="0">
                <a:solidFill>
                  <a:srgbClr val="E05206"/>
                </a:solidFill>
                <a:latin typeface="Calibri"/>
                <a:ea typeface="Calibri"/>
                <a:cs typeface="Calibri"/>
                <a:sym typeface="Calibri"/>
              </a:rPr>
              <a:t>la </a:t>
            </a:r>
            <a:r>
              <a:rPr lang="fr-FR" sz="1500" dirty="0" smtClean="0">
                <a:solidFill>
                  <a:srgbClr val="E05206"/>
                </a:solidFill>
                <a:latin typeface="Calibri"/>
                <a:ea typeface="Calibri"/>
                <a:cs typeface="Calibri"/>
                <a:sym typeface="Calibri"/>
              </a:rPr>
              <a:t>dimension active</a:t>
            </a:r>
            <a:r>
              <a:rPr lang="fr-FR" sz="1500" dirty="0" smtClean="0">
                <a:solidFill>
                  <a:srgbClr val="665546"/>
                </a:solidFill>
                <a:latin typeface="Calibri"/>
                <a:ea typeface="Calibri"/>
                <a:cs typeface="Calibri"/>
                <a:sym typeface="Calibri"/>
              </a:rPr>
              <a:t> et ludique dans </a:t>
            </a:r>
            <a:r>
              <a:rPr lang="fr-FR" sz="1500" dirty="0">
                <a:solidFill>
                  <a:srgbClr val="665546"/>
                </a:solidFill>
                <a:latin typeface="Calibri"/>
                <a:ea typeface="Calibri"/>
                <a:cs typeface="Calibri"/>
                <a:sym typeface="Calibri"/>
              </a:rPr>
              <a:t>le processus d’apprentissage</a:t>
            </a:r>
          </a:p>
          <a:p>
            <a:pPr marL="342900" algn="just">
              <a:spcBef>
                <a:spcPts val="600"/>
              </a:spcBef>
              <a:spcAft>
                <a:spcPts val="0"/>
              </a:spcAft>
            </a:pPr>
            <a:endParaRPr lang="fr-FR" sz="1500" dirty="0" smtClean="0">
              <a:solidFill>
                <a:srgbClr val="665546"/>
              </a:solidFill>
              <a:latin typeface="Calibri"/>
              <a:ea typeface="Calibri"/>
              <a:cs typeface="Calibri"/>
              <a:sym typeface="Calibri"/>
            </a:endParaRPr>
          </a:p>
          <a:p>
            <a:pPr marL="342900">
              <a:spcBef>
                <a:spcPts val="600"/>
              </a:spcBef>
              <a:spcAft>
                <a:spcPts val="0"/>
              </a:spcAft>
            </a:pPr>
            <a:r>
              <a:rPr lang="fr-FR" sz="1500" b="1" dirty="0" smtClean="0">
                <a:solidFill>
                  <a:srgbClr val="000000"/>
                </a:solidFill>
                <a:latin typeface="Calibri"/>
                <a:ea typeface="Calibri"/>
                <a:cs typeface="Calibri"/>
                <a:sym typeface="Calibri"/>
              </a:rPr>
              <a:t>Sociaux :</a:t>
            </a:r>
          </a:p>
          <a:p>
            <a:pPr marL="557213" indent="-214313" algn="just">
              <a:spcBef>
                <a:spcPts val="60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Concilier culture numérique et culture universitaire (image/jeux vs écrit)</a:t>
            </a:r>
          </a:p>
          <a:p>
            <a:pPr marL="557213" indent="-214313" algn="just">
              <a:spcBef>
                <a:spcPts val="60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Permettre aux étudiants de </a:t>
            </a:r>
            <a:r>
              <a:rPr lang="fr-FR" sz="1500" dirty="0" smtClean="0">
                <a:solidFill>
                  <a:srgbClr val="EA3F34"/>
                </a:solidFill>
                <a:latin typeface="Calibri"/>
                <a:ea typeface="Calibri"/>
                <a:cs typeface="Calibri"/>
                <a:sym typeface="Calibri"/>
              </a:rPr>
              <a:t>travailler en s’amusant lors de leur temps de transport</a:t>
            </a:r>
          </a:p>
          <a:p>
            <a:pPr marL="557213" indent="-214313" algn="just">
              <a:spcBef>
                <a:spcPts val="600"/>
              </a:spcBef>
              <a:spcAft>
                <a:spcPts val="0"/>
              </a:spcAft>
              <a:buFont typeface="Arial" panose="020B0604020202020204" pitchFamily="34" charset="0"/>
              <a:buChar char="•"/>
            </a:pPr>
            <a:r>
              <a:rPr lang="fr-FR" sz="1500" dirty="0" smtClean="0">
                <a:solidFill>
                  <a:srgbClr val="E05206"/>
                </a:solidFill>
                <a:latin typeface="Calibri"/>
                <a:ea typeface="Calibri"/>
                <a:cs typeface="Calibri"/>
                <a:sym typeface="Calibri"/>
              </a:rPr>
              <a:t>Animer des cohortes d’étudiants</a:t>
            </a:r>
          </a:p>
          <a:p>
            <a:pPr marL="557213" indent="-214313" algn="just">
              <a:spcBef>
                <a:spcPts val="60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Renforcer le sentiment d’appartenance à une communauté universitaire </a:t>
            </a:r>
          </a:p>
          <a:p>
            <a:pPr marL="1014413" lvl="1" indent="-214313" algn="just">
              <a:spcBef>
                <a:spcPts val="60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insertion universitaire/professionnelle</a:t>
            </a:r>
            <a:endParaRPr lang="fr-FR" sz="1500" dirty="0">
              <a:solidFill>
                <a:srgbClr val="665546"/>
              </a:solidFill>
              <a:latin typeface="Calibri"/>
              <a:ea typeface="Calibri"/>
              <a:cs typeface="Calibri"/>
              <a:sym typeface="Calibri"/>
            </a:endParaRPr>
          </a:p>
          <a:p>
            <a:pPr marL="342900" algn="just">
              <a:spcBef>
                <a:spcPts val="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
        <p:nvSpPr>
          <p:cNvPr id="3" name="Titre 2"/>
          <p:cNvSpPr>
            <a:spLocks noGrp="1"/>
          </p:cNvSpPr>
          <p:nvPr>
            <p:ph type="title"/>
          </p:nvPr>
        </p:nvSpPr>
        <p:spPr/>
        <p:txBody>
          <a:bodyPr/>
          <a:lstStyle/>
          <a:p>
            <a:r>
              <a:rPr lang="fr-FR" dirty="0" smtClean="0">
                <a:solidFill>
                  <a:srgbClr val="2A306B"/>
                </a:solidFill>
              </a:rPr>
              <a:t>Objectifs détaillés de </a:t>
            </a:r>
            <a:r>
              <a:rPr lang="fr-FR" dirty="0" err="1" smtClean="0">
                <a:solidFill>
                  <a:srgbClr val="2A306B"/>
                </a:solidFill>
              </a:rPr>
              <a:t>Play@SU</a:t>
            </a:r>
            <a:endParaRPr lang="fr-FR" dirty="0">
              <a:solidFill>
                <a:srgbClr val="2A306B"/>
              </a:solidFill>
            </a:endParaRPr>
          </a:p>
        </p:txBody>
      </p:sp>
    </p:spTree>
    <p:extLst>
      <p:ext uri="{BB962C8B-B14F-4D97-AF65-F5344CB8AC3E}">
        <p14:creationId xmlns:p14="http://schemas.microsoft.com/office/powerpoint/2010/main" val="31490440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707904" y="91381"/>
            <a:ext cx="5238584" cy="745331"/>
          </a:xfrm>
          <a:prstGeom prst="rect">
            <a:avLst/>
          </a:prstGeom>
          <a:noFill/>
          <a:ln>
            <a:noFill/>
          </a:ln>
        </p:spPr>
        <p:txBody>
          <a:bodyPr vert="horz" wrap="square" lIns="68569" tIns="34275" rIns="68569" bIns="34275" numCol="1" anchor="ctr" anchorCtr="0" compatLnSpc="1">
            <a:prstTxWarp prst="textNoShape">
              <a:avLst/>
            </a:prstTxWarp>
            <a:noAutofit/>
          </a:bodyPr>
          <a:lstStyle/>
          <a:p>
            <a:pPr>
              <a:spcBef>
                <a:spcPts val="0"/>
              </a:spcBef>
              <a:spcAft>
                <a:spcPts val="0"/>
              </a:spcAft>
              <a:buSzPct val="25000"/>
            </a:pPr>
            <a:r>
              <a:rPr lang="fr-FR" sz="1500" dirty="0">
                <a:solidFill>
                  <a:srgbClr val="2A306B"/>
                </a:solidFill>
              </a:rPr>
              <a:t>Répondre au défi du jeu sérieux à l'Université : l'expérience menée à l'UPMC</a:t>
            </a:r>
          </a:p>
        </p:txBody>
      </p:sp>
      <p:sp>
        <p:nvSpPr>
          <p:cNvPr id="6" name="Shape 110"/>
          <p:cNvSpPr txBox="1"/>
          <p:nvPr/>
        </p:nvSpPr>
        <p:spPr>
          <a:xfrm>
            <a:off x="611560" y="1542543"/>
            <a:ext cx="7344816" cy="3398625"/>
          </a:xfrm>
          <a:prstGeom prst="rect">
            <a:avLst/>
          </a:prstGeom>
          <a:noFill/>
          <a:ln>
            <a:noFill/>
          </a:ln>
        </p:spPr>
        <p:txBody>
          <a:bodyPr wrap="square" lIns="51431" tIns="25706" rIns="51431" bIns="25706" anchor="t" anchorCtr="0">
            <a:noAutofit/>
          </a:bodyPr>
          <a:lstStyle/>
          <a:p>
            <a:pPr marL="342900">
              <a:spcBef>
                <a:spcPts val="450"/>
              </a:spcBef>
              <a:spcAft>
                <a:spcPts val="0"/>
              </a:spcAft>
            </a:pPr>
            <a:r>
              <a:rPr lang="en" sz="1500" b="1" dirty="0">
                <a:solidFill>
                  <a:srgbClr val="EA3F34"/>
                </a:solidFill>
                <a:latin typeface="Calibri"/>
                <a:ea typeface="Calibri"/>
                <a:cs typeface="Calibri"/>
                <a:sym typeface="Calibri"/>
              </a:rPr>
              <a:t>Facteurs de motivation pour </a:t>
            </a:r>
            <a:r>
              <a:rPr lang="en" sz="1500" b="1" dirty="0" smtClean="0">
                <a:solidFill>
                  <a:srgbClr val="EA3F34"/>
                </a:solidFill>
                <a:latin typeface="Calibri"/>
                <a:ea typeface="Calibri"/>
                <a:cs typeface="Calibri"/>
                <a:sym typeface="Calibri"/>
              </a:rPr>
              <a:t>l’</a:t>
            </a:r>
            <a:r>
              <a:rPr lang="fr-FR" sz="1500" b="1" dirty="0" smtClean="0">
                <a:solidFill>
                  <a:srgbClr val="EA3F34"/>
                </a:solidFill>
                <a:latin typeface="Calibri"/>
                <a:ea typeface="Calibri"/>
                <a:cs typeface="Calibri"/>
                <a:sym typeface="Calibri"/>
              </a:rPr>
              <a:t>étudiant </a:t>
            </a:r>
            <a:r>
              <a:rPr lang="en" sz="1500" b="1" dirty="0" smtClean="0">
                <a:solidFill>
                  <a:srgbClr val="EA3F34"/>
                </a:solidFill>
                <a:latin typeface="Calibri"/>
                <a:ea typeface="Calibri"/>
                <a:cs typeface="Calibri"/>
                <a:sym typeface="Calibri"/>
              </a:rPr>
              <a:t>/ </a:t>
            </a:r>
            <a:r>
              <a:rPr lang="en" sz="1500" b="1" dirty="0">
                <a:solidFill>
                  <a:srgbClr val="EA3F34"/>
                </a:solidFill>
                <a:latin typeface="Calibri"/>
                <a:ea typeface="Calibri"/>
                <a:cs typeface="Calibri"/>
                <a:sym typeface="Calibri"/>
              </a:rPr>
              <a:t>joueur </a:t>
            </a:r>
            <a:r>
              <a:rPr lang="en" sz="1500" b="1" dirty="0" smtClean="0">
                <a:solidFill>
                  <a:srgbClr val="EA3F34"/>
                </a:solidFill>
                <a:latin typeface="Calibri"/>
                <a:ea typeface="Calibri"/>
                <a:cs typeface="Calibri"/>
                <a:sym typeface="Calibri"/>
              </a:rPr>
              <a:t>:</a:t>
            </a:r>
            <a:endParaRPr lang="fr-FR" sz="1500" b="1" dirty="0" smtClean="0">
              <a:solidFill>
                <a:srgbClr val="EA3F34"/>
              </a:solidFill>
              <a:latin typeface="Calibri"/>
              <a:ea typeface="Calibri"/>
              <a:cs typeface="Calibri"/>
              <a:sym typeface="Calibri"/>
            </a:endParaRPr>
          </a:p>
          <a:p>
            <a:pPr marL="342900">
              <a:spcBef>
                <a:spcPts val="450"/>
              </a:spcBef>
              <a:spcAft>
                <a:spcPts val="0"/>
              </a:spcAft>
            </a:pPr>
            <a:endParaRPr lang="en" sz="1500" b="1" dirty="0">
              <a:solidFill>
                <a:srgbClr val="E05206"/>
              </a:solidFill>
              <a:latin typeface="Calibri"/>
              <a:ea typeface="Calibri"/>
              <a:cs typeface="Calibri"/>
              <a:sym typeface="Calibri"/>
            </a:endParaRPr>
          </a:p>
          <a:p>
            <a:pPr marL="557213" indent="-214313" algn="just">
              <a:spcBef>
                <a:spcPts val="450"/>
              </a:spcBef>
              <a:spcAft>
                <a:spcPts val="0"/>
              </a:spcAft>
              <a:buFont typeface="Arial" panose="020B0604020202020204" pitchFamily="34" charset="0"/>
              <a:buChar char="•"/>
            </a:pPr>
            <a:r>
              <a:rPr lang="fr-FR" sz="1500" dirty="0">
                <a:solidFill>
                  <a:srgbClr val="E05206"/>
                </a:solidFill>
                <a:latin typeface="Calibri"/>
                <a:ea typeface="Calibri"/>
                <a:cs typeface="Calibri"/>
                <a:sym typeface="Calibri"/>
              </a:rPr>
              <a:t>Pas de feedbacks négatifs </a:t>
            </a:r>
            <a:r>
              <a:rPr lang="fr-FR" sz="1500" dirty="0">
                <a:solidFill>
                  <a:srgbClr val="665546"/>
                </a:solidFill>
                <a:latin typeface="Calibri"/>
                <a:ea typeface="Calibri"/>
                <a:cs typeface="Calibri"/>
                <a:sym typeface="Calibri"/>
              </a:rPr>
              <a:t>ni de notations “punitives”,</a:t>
            </a:r>
          </a:p>
          <a:p>
            <a:pPr marL="557213" indent="-214313" algn="just">
              <a:spcBef>
                <a:spcPts val="450"/>
              </a:spcBef>
              <a:spcAft>
                <a:spcPts val="0"/>
              </a:spcAft>
              <a:buFont typeface="Arial" panose="020B0604020202020204" pitchFamily="34" charset="0"/>
              <a:buChar char="•"/>
            </a:pPr>
            <a:r>
              <a:rPr lang="fr-FR" sz="1500" dirty="0">
                <a:solidFill>
                  <a:srgbClr val="665546"/>
                </a:solidFill>
                <a:latin typeface="Calibri"/>
                <a:ea typeface="Calibri"/>
                <a:cs typeface="Calibri"/>
                <a:sym typeface="Calibri"/>
              </a:rPr>
              <a:t>Pas de conditions d'échec ni de </a:t>
            </a:r>
            <a:r>
              <a:rPr lang="fr-FR" sz="1500" i="1" dirty="0" err="1">
                <a:solidFill>
                  <a:srgbClr val="665546"/>
                </a:solidFill>
                <a:latin typeface="Calibri"/>
                <a:ea typeface="Calibri"/>
                <a:cs typeface="Calibri"/>
                <a:sym typeface="Calibri"/>
              </a:rPr>
              <a:t>game</a:t>
            </a:r>
            <a:r>
              <a:rPr lang="fr-FR" sz="1500" i="1" dirty="0">
                <a:solidFill>
                  <a:srgbClr val="665546"/>
                </a:solidFill>
                <a:latin typeface="Calibri"/>
                <a:ea typeface="Calibri"/>
                <a:cs typeface="Calibri"/>
                <a:sym typeface="Calibri"/>
              </a:rPr>
              <a:t> over</a:t>
            </a:r>
            <a:r>
              <a:rPr lang="fr-FR" sz="1500" dirty="0">
                <a:solidFill>
                  <a:srgbClr val="665546"/>
                </a:solidFill>
                <a:latin typeface="Calibri"/>
                <a:ea typeface="Calibri"/>
                <a:cs typeface="Calibri"/>
                <a:sym typeface="Calibri"/>
              </a:rPr>
              <a:t>, </a:t>
            </a:r>
          </a:p>
          <a:p>
            <a:pPr marL="557213" indent="-214313" algn="just">
              <a:spcBef>
                <a:spcPts val="450"/>
              </a:spcBef>
              <a:spcAft>
                <a:spcPts val="0"/>
              </a:spcAft>
              <a:buFont typeface="Arial" panose="020B0604020202020204" pitchFamily="34" charset="0"/>
              <a:buChar char="•"/>
            </a:pPr>
            <a:r>
              <a:rPr lang="fr-FR" sz="1500" dirty="0">
                <a:solidFill>
                  <a:srgbClr val="665546"/>
                </a:solidFill>
                <a:latin typeface="Calibri"/>
                <a:ea typeface="Calibri"/>
                <a:cs typeface="Calibri"/>
                <a:sym typeface="Calibri"/>
              </a:rPr>
              <a:t>Possibilité de définir </a:t>
            </a:r>
            <a:r>
              <a:rPr lang="fr-FR" sz="1500" dirty="0">
                <a:solidFill>
                  <a:srgbClr val="E05206"/>
                </a:solidFill>
                <a:latin typeface="Calibri"/>
                <a:ea typeface="Calibri"/>
                <a:cs typeface="Calibri"/>
                <a:sym typeface="Calibri"/>
              </a:rPr>
              <a:t>un avatar : </a:t>
            </a:r>
            <a:r>
              <a:rPr lang="fr-FR" sz="1500" i="1" dirty="0">
                <a:solidFill>
                  <a:srgbClr val="E05206"/>
                </a:solidFill>
                <a:latin typeface="Calibri"/>
                <a:ea typeface="Calibri"/>
                <a:cs typeface="Calibri"/>
                <a:sym typeface="Calibri"/>
              </a:rPr>
              <a:t>projection « imaginé et imaginaire » de soi</a:t>
            </a:r>
          </a:p>
          <a:p>
            <a:pPr marL="557213" indent="-214313" algn="just">
              <a:spcBef>
                <a:spcPts val="450"/>
              </a:spcBef>
              <a:spcAft>
                <a:spcPts val="0"/>
              </a:spcAft>
              <a:buFont typeface="Arial" panose="020B0604020202020204" pitchFamily="34" charset="0"/>
              <a:buChar char="•"/>
            </a:pPr>
            <a:r>
              <a:rPr lang="fr-FR" sz="1500" dirty="0">
                <a:solidFill>
                  <a:srgbClr val="E05206"/>
                </a:solidFill>
                <a:latin typeface="Calibri"/>
                <a:ea typeface="Calibri"/>
                <a:cs typeface="Calibri"/>
                <a:sym typeface="Calibri"/>
              </a:rPr>
              <a:t>Satisfaction des besoins </a:t>
            </a:r>
            <a:r>
              <a:rPr lang="fr-FR" sz="1500" dirty="0">
                <a:solidFill>
                  <a:srgbClr val="665546"/>
                </a:solidFill>
                <a:latin typeface="Calibri"/>
                <a:ea typeface="Calibri"/>
                <a:cs typeface="Calibri"/>
                <a:sym typeface="Calibri"/>
              </a:rPr>
              <a:t>: d’appartenance et/ou reconnaissance sociale, d’autonomie et/ou d’indépendance</a:t>
            </a:r>
          </a:p>
          <a:p>
            <a:pPr marL="557213" indent="-214313" algn="just">
              <a:spcBef>
                <a:spcPts val="450"/>
              </a:spcBef>
              <a:spcAft>
                <a:spcPts val="0"/>
              </a:spcAft>
              <a:buFont typeface="Arial" panose="020B0604020202020204" pitchFamily="34" charset="0"/>
              <a:buChar char="•"/>
            </a:pPr>
            <a:r>
              <a:rPr lang="fr-FR" sz="1500" dirty="0">
                <a:solidFill>
                  <a:srgbClr val="E05206"/>
                </a:solidFill>
                <a:latin typeface="Calibri"/>
                <a:ea typeface="Calibri"/>
                <a:cs typeface="Calibri"/>
                <a:sym typeface="Calibri"/>
              </a:rPr>
              <a:t>Liberté</a:t>
            </a:r>
            <a:r>
              <a:rPr lang="fr-FR" sz="1500" dirty="0">
                <a:solidFill>
                  <a:srgbClr val="665546"/>
                </a:solidFill>
                <a:latin typeface="Calibri"/>
                <a:ea typeface="Calibri"/>
                <a:cs typeface="Calibri"/>
                <a:sym typeface="Calibri"/>
              </a:rPr>
              <a:t> pour les </a:t>
            </a:r>
            <a:r>
              <a:rPr lang="fr-FR" sz="1500" dirty="0" smtClean="0">
                <a:solidFill>
                  <a:srgbClr val="665546"/>
                </a:solidFill>
                <a:latin typeface="Calibri"/>
                <a:ea typeface="Calibri"/>
                <a:cs typeface="Calibri"/>
                <a:sym typeface="Calibri"/>
              </a:rPr>
              <a:t>étudiants </a:t>
            </a:r>
            <a:r>
              <a:rPr lang="fr-FR" sz="1500" dirty="0">
                <a:solidFill>
                  <a:srgbClr val="665546"/>
                </a:solidFill>
                <a:latin typeface="Calibri"/>
                <a:ea typeface="Calibri"/>
                <a:cs typeface="Calibri"/>
                <a:sym typeface="Calibri"/>
              </a:rPr>
              <a:t>de définir les objectifs à atteindre </a:t>
            </a:r>
            <a:r>
              <a:rPr lang="fr-FR" sz="1500" dirty="0" smtClean="0">
                <a:solidFill>
                  <a:srgbClr val="665546"/>
                </a:solidFill>
                <a:latin typeface="Calibri"/>
                <a:ea typeface="Calibri"/>
                <a:cs typeface="Calibri"/>
                <a:sym typeface="Calibri"/>
              </a:rPr>
              <a:t>(mode libre)</a:t>
            </a:r>
            <a:endParaRPr lang="fr-FR" sz="1500" dirty="0">
              <a:solidFill>
                <a:srgbClr val="665546"/>
              </a:solidFill>
              <a:latin typeface="Calibri"/>
              <a:ea typeface="Calibri"/>
              <a:cs typeface="Calibri"/>
              <a:sym typeface="Calibri"/>
            </a:endParaRPr>
          </a:p>
          <a:p>
            <a:pPr marL="557213" indent="-214313" algn="just">
              <a:spcBef>
                <a:spcPts val="450"/>
              </a:spcBef>
              <a:spcAft>
                <a:spcPts val="0"/>
              </a:spcAft>
              <a:buFont typeface="Arial" panose="020B0604020202020204" pitchFamily="34" charset="0"/>
              <a:buChar char="•"/>
            </a:pPr>
            <a:r>
              <a:rPr lang="fr-FR" sz="1500" dirty="0">
                <a:solidFill>
                  <a:srgbClr val="E05206"/>
                </a:solidFill>
                <a:latin typeface="Calibri"/>
                <a:ea typeface="Calibri"/>
                <a:cs typeface="Calibri"/>
                <a:sym typeface="Calibri"/>
              </a:rPr>
              <a:t>Individualisation</a:t>
            </a:r>
            <a:r>
              <a:rPr lang="fr-FR" sz="1500" dirty="0">
                <a:solidFill>
                  <a:srgbClr val="665546"/>
                </a:solidFill>
                <a:latin typeface="Calibri"/>
                <a:ea typeface="Calibri"/>
                <a:cs typeface="Calibri"/>
                <a:sym typeface="Calibri"/>
              </a:rPr>
              <a:t> du parcours : création de choix permettant à </a:t>
            </a:r>
            <a:r>
              <a:rPr lang="fr-FR" sz="1500" dirty="0" smtClean="0">
                <a:solidFill>
                  <a:srgbClr val="665546"/>
                </a:solidFill>
                <a:latin typeface="Calibri"/>
                <a:ea typeface="Calibri"/>
                <a:cs typeface="Calibri"/>
                <a:sym typeface="Calibri"/>
              </a:rPr>
              <a:t>l’étudiant </a:t>
            </a:r>
            <a:r>
              <a:rPr lang="fr-FR" sz="1500" dirty="0">
                <a:solidFill>
                  <a:srgbClr val="665546"/>
                </a:solidFill>
                <a:latin typeface="Calibri"/>
                <a:ea typeface="Calibri"/>
                <a:cs typeface="Calibri"/>
                <a:sym typeface="Calibri"/>
              </a:rPr>
              <a:t>de progresser de manière adaptée à ses </a:t>
            </a:r>
            <a:r>
              <a:rPr lang="fr-FR" sz="1500" dirty="0" smtClean="0">
                <a:solidFill>
                  <a:srgbClr val="665546"/>
                </a:solidFill>
                <a:latin typeface="Calibri"/>
                <a:ea typeface="Calibri"/>
                <a:cs typeface="Calibri"/>
                <a:sym typeface="Calibri"/>
              </a:rPr>
              <a:t>capacités</a:t>
            </a:r>
          </a:p>
          <a:p>
            <a:pPr marL="557213" indent="-214313" algn="just">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Plonger les étudiants dans </a:t>
            </a:r>
            <a:r>
              <a:rPr lang="fr-FR" sz="1500" dirty="0" smtClean="0">
                <a:solidFill>
                  <a:srgbClr val="EA3F34"/>
                </a:solidFill>
                <a:latin typeface="Calibri"/>
                <a:ea typeface="Calibri"/>
                <a:cs typeface="Calibri"/>
                <a:sym typeface="Calibri"/>
              </a:rPr>
              <a:t>un monde qui collent à leurs références culturelles</a:t>
            </a:r>
            <a:endParaRPr lang="fr-FR" sz="1500" dirty="0">
              <a:solidFill>
                <a:srgbClr val="EA3F34"/>
              </a:solidFill>
              <a:latin typeface="Calibri"/>
              <a:ea typeface="Calibri"/>
              <a:cs typeface="Calibri"/>
              <a:sym typeface="Calibri"/>
            </a:endParaRPr>
          </a:p>
          <a:p>
            <a:pPr marL="557213" indent="-214313" algn="just">
              <a:spcBef>
                <a:spcPts val="450"/>
              </a:spcBef>
              <a:spcAft>
                <a:spcPts val="0"/>
              </a:spcAft>
              <a:buFont typeface="Arial" panose="020B0604020202020204" pitchFamily="34" charset="0"/>
              <a:buChar char="•"/>
            </a:pPr>
            <a:r>
              <a:rPr lang="fr-FR" sz="1500" dirty="0" smtClean="0">
                <a:solidFill>
                  <a:srgbClr val="EA3F34"/>
                </a:solidFill>
                <a:latin typeface="Calibri"/>
                <a:ea typeface="Calibri"/>
                <a:cs typeface="Calibri"/>
                <a:sym typeface="Calibri"/>
              </a:rPr>
              <a:t>Offrir des jeux de qualité </a:t>
            </a:r>
            <a:r>
              <a:rPr lang="fr-FR" sz="1500" dirty="0" smtClean="0">
                <a:solidFill>
                  <a:srgbClr val="665546"/>
                </a:solidFill>
                <a:latin typeface="Calibri"/>
                <a:ea typeface="Calibri"/>
                <a:cs typeface="Calibri"/>
                <a:sym typeface="Calibri"/>
              </a:rPr>
              <a:t>qui donnent </a:t>
            </a:r>
            <a:r>
              <a:rPr lang="fr-FR" sz="1500" dirty="0" smtClean="0">
                <a:solidFill>
                  <a:srgbClr val="EA3F34"/>
                </a:solidFill>
                <a:latin typeface="Calibri"/>
                <a:ea typeface="Calibri"/>
                <a:cs typeface="Calibri"/>
                <a:sym typeface="Calibri"/>
              </a:rPr>
              <a:t>envie </a:t>
            </a:r>
            <a:r>
              <a:rPr lang="fr-FR" sz="1500" dirty="0" smtClean="0">
                <a:solidFill>
                  <a:srgbClr val="665546"/>
                </a:solidFill>
                <a:latin typeface="Calibri"/>
                <a:ea typeface="Calibri"/>
                <a:cs typeface="Calibri"/>
                <a:sym typeface="Calibri"/>
              </a:rPr>
              <a:t>de jouer</a:t>
            </a:r>
            <a:endParaRPr lang="fr-FR" sz="1500" dirty="0">
              <a:solidFill>
                <a:srgbClr val="665546"/>
              </a:solidFill>
              <a:latin typeface="Calibri"/>
              <a:ea typeface="Calibri"/>
              <a:cs typeface="Calibri"/>
              <a:sym typeface="Calibri"/>
            </a:endParaRPr>
          </a:p>
          <a:p>
            <a:pPr marL="557213" indent="-214313" algn="just">
              <a:spcBef>
                <a:spcPts val="450"/>
              </a:spcBef>
              <a:spcAft>
                <a:spcPts val="0"/>
              </a:spcAft>
              <a:buFont typeface="Arial" panose="020B0604020202020204" pitchFamily="34" charset="0"/>
              <a:buChar char="•"/>
            </a:pPr>
            <a:endParaRPr lang="fr-FR" sz="1500" dirty="0">
              <a:solidFill>
                <a:srgbClr val="665546"/>
              </a:solidFill>
              <a:latin typeface="Calibri"/>
              <a:ea typeface="Calibri"/>
              <a:cs typeface="Calibri"/>
              <a:sym typeface="Calibri"/>
            </a:endParaRPr>
          </a:p>
          <a:p>
            <a:pPr marL="557213" indent="-214313" algn="just">
              <a:spcBef>
                <a:spcPts val="450"/>
              </a:spcBef>
              <a:spcAft>
                <a:spcPts val="0"/>
              </a:spcAft>
              <a:buFont typeface="Arial" panose="020B0604020202020204" pitchFamily="34" charset="0"/>
              <a:buChar char="•"/>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Tree>
    <p:extLst>
      <p:ext uri="{BB962C8B-B14F-4D97-AF65-F5344CB8AC3E}">
        <p14:creationId xmlns:p14="http://schemas.microsoft.com/office/powerpoint/2010/main" val="16948997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4" name="Shape 110"/>
          <p:cNvSpPr txBox="1"/>
          <p:nvPr/>
        </p:nvSpPr>
        <p:spPr>
          <a:xfrm>
            <a:off x="107504" y="1268760"/>
            <a:ext cx="8388932" cy="2592288"/>
          </a:xfrm>
          <a:prstGeom prst="rect">
            <a:avLst/>
          </a:prstGeom>
          <a:noFill/>
          <a:ln>
            <a:noFill/>
          </a:ln>
        </p:spPr>
        <p:txBody>
          <a:bodyPr wrap="square" lIns="51431" tIns="25706" rIns="51431" bIns="25706" anchor="t" anchorCtr="0">
            <a:noAutofit/>
          </a:bodyPr>
          <a:lstStyle/>
          <a:p>
            <a:pPr marL="342900">
              <a:spcBef>
                <a:spcPts val="450"/>
              </a:spcBef>
              <a:spcAft>
                <a:spcPts val="0"/>
              </a:spcAft>
            </a:pPr>
            <a:r>
              <a:rPr lang="fr-FR" sz="1500" dirty="0" smtClean="0">
                <a:solidFill>
                  <a:srgbClr val="665546"/>
                </a:solidFill>
                <a:latin typeface="Calibri"/>
                <a:ea typeface="Calibri"/>
                <a:cs typeface="Calibri"/>
                <a:sym typeface="Calibri"/>
              </a:rPr>
              <a:t>Les piliers de l’apprentissage sont facilement accessibles par la </a:t>
            </a:r>
            <a:r>
              <a:rPr lang="fr-FR" sz="1500" dirty="0" err="1" smtClean="0">
                <a:solidFill>
                  <a:srgbClr val="665546"/>
                </a:solidFill>
                <a:latin typeface="Calibri"/>
                <a:ea typeface="Calibri"/>
                <a:cs typeface="Calibri"/>
                <a:sym typeface="Calibri"/>
              </a:rPr>
              <a:t>gamification</a:t>
            </a:r>
            <a:r>
              <a:rPr lang="fr-FR" sz="1500" dirty="0" smtClean="0">
                <a:solidFill>
                  <a:srgbClr val="665546"/>
                </a:solidFill>
                <a:latin typeface="Calibri"/>
                <a:ea typeface="Calibri"/>
                <a:cs typeface="Calibri"/>
                <a:sym typeface="Calibri"/>
              </a:rPr>
              <a:t> : </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Stimuler </a:t>
            </a:r>
            <a:r>
              <a:rPr lang="fr-FR" sz="1500" dirty="0" smtClean="0">
                <a:solidFill>
                  <a:srgbClr val="D80001"/>
                </a:solidFill>
                <a:latin typeface="Calibri"/>
                <a:ea typeface="Calibri"/>
                <a:cs typeface="Calibri"/>
                <a:sym typeface="Calibri"/>
              </a:rPr>
              <a:t>l’attention </a:t>
            </a:r>
            <a:endParaRPr lang="fr-FR" sz="1500" dirty="0">
              <a:solidFill>
                <a:srgbClr val="D80001"/>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Mettre en situation </a:t>
            </a:r>
            <a:r>
              <a:rPr lang="fr-FR" sz="1500" dirty="0" smtClean="0">
                <a:solidFill>
                  <a:srgbClr val="D80001"/>
                </a:solidFill>
                <a:latin typeface="Calibri"/>
                <a:ea typeface="Calibri"/>
                <a:cs typeface="Calibri"/>
                <a:sym typeface="Calibri"/>
              </a:rPr>
              <a:t>d’engagement actif </a:t>
            </a:r>
            <a:endParaRPr lang="fr-FR" sz="1500" dirty="0">
              <a:solidFill>
                <a:srgbClr val="D80001"/>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Favoriser l’utilisation du </a:t>
            </a:r>
            <a:r>
              <a:rPr lang="fr-FR" sz="1500" dirty="0" smtClean="0">
                <a:solidFill>
                  <a:srgbClr val="D80001"/>
                </a:solidFill>
                <a:latin typeface="Calibri"/>
                <a:ea typeface="Calibri"/>
                <a:cs typeface="Calibri"/>
                <a:sym typeface="Calibri"/>
              </a:rPr>
              <a:t>retour d’expérience et de la réussite : </a:t>
            </a:r>
          </a:p>
          <a:p>
            <a:pPr marL="1085850" lvl="1" indent="-285750">
              <a:spcBef>
                <a:spcPts val="450"/>
              </a:spcBef>
              <a:spcAft>
                <a:spcPts val="0"/>
              </a:spcAft>
              <a:buFont typeface="Arial" panose="020B0604020202020204" pitchFamily="34" charset="0"/>
              <a:buChar char="•"/>
            </a:pPr>
            <a:r>
              <a:rPr lang="fr-FR" sz="1500" dirty="0" smtClean="0">
                <a:solidFill>
                  <a:srgbClr val="0000FF"/>
                </a:solidFill>
                <a:latin typeface="Calibri"/>
                <a:ea typeface="Calibri"/>
                <a:cs typeface="Calibri"/>
                <a:sym typeface="Calibri"/>
              </a:rPr>
              <a:t>Accepter l’erreur comme processus d’apprentissage</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consolider </a:t>
            </a:r>
            <a:r>
              <a:rPr lang="fr-FR" sz="1500" dirty="0" smtClean="0">
                <a:solidFill>
                  <a:srgbClr val="D80001"/>
                </a:solidFill>
                <a:latin typeface="Calibri"/>
                <a:ea typeface="Calibri"/>
                <a:cs typeface="Calibri"/>
                <a:sym typeface="Calibri"/>
              </a:rPr>
              <a:t>l’acquis en remobilisant les connaissances: </a:t>
            </a:r>
          </a:p>
          <a:p>
            <a:pPr marL="1085850" lvl="1"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transférer les acquis vers des réseaux non-conscients pour devenir progressivement une automatisation</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Proposer un </a:t>
            </a:r>
            <a:r>
              <a:rPr lang="fr-FR" sz="1500" dirty="0" smtClean="0">
                <a:solidFill>
                  <a:srgbClr val="FF0000"/>
                </a:solidFill>
                <a:latin typeface="Calibri"/>
                <a:ea typeface="Calibri"/>
                <a:cs typeface="Calibri"/>
                <a:sym typeface="Calibri"/>
              </a:rPr>
              <a:t>contenu adaptatif</a:t>
            </a:r>
            <a:r>
              <a:rPr lang="fr-FR" sz="1500" dirty="0" smtClean="0">
                <a:solidFill>
                  <a:srgbClr val="665546"/>
                </a:solidFill>
                <a:latin typeface="Calibri"/>
                <a:ea typeface="Calibri"/>
                <a:cs typeface="Calibri"/>
                <a:sym typeface="Calibri"/>
              </a:rPr>
              <a:t> aux étudiants (besoin des traces de jeux)</a:t>
            </a: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a:solidFill>
                  <a:srgbClr val="665546"/>
                </a:solidFill>
                <a:latin typeface="Calibri"/>
                <a:ea typeface="Calibri"/>
                <a:cs typeface="Calibri"/>
                <a:sym typeface="Calibri"/>
              </a:rPr>
              <a:t> </a:t>
            </a: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
        <p:nvSpPr>
          <p:cNvPr id="4" name="Shape 110"/>
          <p:cNvSpPr txBox="1"/>
          <p:nvPr/>
        </p:nvSpPr>
        <p:spPr>
          <a:xfrm>
            <a:off x="4355976" y="4293096"/>
            <a:ext cx="4176464" cy="1872208"/>
          </a:xfrm>
          <a:prstGeom prst="rect">
            <a:avLst/>
          </a:prstGeom>
          <a:noFill/>
          <a:ln w="47625" cmpd="sng">
            <a:solidFill>
              <a:srgbClr val="FF0000"/>
            </a:solidFill>
          </a:ln>
        </p:spPr>
        <p:txBody>
          <a:bodyPr wrap="square" lIns="51431" tIns="25706" rIns="51431" bIns="25706" anchor="t" anchorCtr="0">
            <a:noAutofit/>
          </a:bodyPr>
          <a:lstStyle/>
          <a:p>
            <a:pPr marL="342900">
              <a:spcBef>
                <a:spcPts val="450"/>
              </a:spcBef>
              <a:spcAft>
                <a:spcPts val="0"/>
              </a:spcAft>
            </a:pPr>
            <a:r>
              <a:rPr lang="en" sz="1500" b="1" dirty="0" smtClean="0">
                <a:solidFill>
                  <a:srgbClr val="E05206"/>
                </a:solidFill>
                <a:latin typeface="Calibri"/>
                <a:ea typeface="Calibri"/>
                <a:cs typeface="Calibri"/>
                <a:sym typeface="Calibri"/>
              </a:rPr>
              <a:t>Les facteurs de motivation dans les jeux : </a:t>
            </a:r>
            <a:endParaRPr lang="en" sz="1500" b="1" dirty="0">
              <a:solidFill>
                <a:srgbClr val="E05206"/>
              </a:solidFill>
              <a:latin typeface="Calibri"/>
              <a:ea typeface="Calibri"/>
              <a:cs typeface="Calibri"/>
              <a:sym typeface="Calibri"/>
            </a:endParaRP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L’amusement</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La récompense </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L’</a:t>
            </a:r>
            <a:r>
              <a:rPr lang="fr-FR" sz="1500" dirty="0" err="1" smtClean="0">
                <a:solidFill>
                  <a:srgbClr val="665546"/>
                </a:solidFill>
                <a:latin typeface="Calibri"/>
                <a:ea typeface="Calibri"/>
                <a:cs typeface="Calibri"/>
                <a:sym typeface="Calibri"/>
              </a:rPr>
              <a:t>autotélisme</a:t>
            </a:r>
            <a:r>
              <a:rPr lang="fr-FR" sz="1500" dirty="0" smtClean="0">
                <a:solidFill>
                  <a:srgbClr val="665546"/>
                </a:solidFill>
                <a:latin typeface="Calibri"/>
                <a:ea typeface="Calibri"/>
                <a:cs typeface="Calibri"/>
                <a:sym typeface="Calibri"/>
              </a:rPr>
              <a:t> (s’accomplir par soi-même)</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Le contrôle de l’action/ de l’activité</a:t>
            </a:r>
          </a:p>
          <a:p>
            <a:pPr marL="628650" indent="-285750">
              <a:spcBef>
                <a:spcPts val="450"/>
              </a:spcBef>
              <a:spcAft>
                <a:spcPts val="0"/>
              </a:spcAft>
              <a:buFont typeface="Arial" panose="020B0604020202020204" pitchFamily="34" charset="0"/>
              <a:buChar char="•"/>
            </a:pPr>
            <a:r>
              <a:rPr lang="fr-FR" sz="1500" dirty="0" smtClean="0">
                <a:solidFill>
                  <a:srgbClr val="665546"/>
                </a:solidFill>
                <a:latin typeface="Calibri"/>
                <a:ea typeface="Calibri"/>
                <a:cs typeface="Calibri"/>
                <a:sym typeface="Calibri"/>
              </a:rPr>
              <a:t>Le sentiment de progrès</a:t>
            </a: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a:solidFill>
                  <a:srgbClr val="665546"/>
                </a:solidFill>
                <a:latin typeface="Calibri"/>
                <a:ea typeface="Calibri"/>
                <a:cs typeface="Calibri"/>
                <a:sym typeface="Calibri"/>
              </a:rPr>
              <a:t> </a:t>
            </a: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grpSp>
        <p:nvGrpSpPr>
          <p:cNvPr id="5" name="Groupe 51"/>
          <p:cNvGrpSpPr/>
          <p:nvPr/>
        </p:nvGrpSpPr>
        <p:grpSpPr>
          <a:xfrm>
            <a:off x="539552" y="4080508"/>
            <a:ext cx="3893387" cy="2444836"/>
            <a:chOff x="1742756" y="3121223"/>
            <a:chExt cx="5191183" cy="3259781"/>
          </a:xfrm>
        </p:grpSpPr>
        <p:grpSp>
          <p:nvGrpSpPr>
            <p:cNvPr id="6" name="Groupe 38"/>
            <p:cNvGrpSpPr/>
            <p:nvPr/>
          </p:nvGrpSpPr>
          <p:grpSpPr>
            <a:xfrm>
              <a:off x="1742756" y="3121223"/>
              <a:ext cx="5191183" cy="3259781"/>
              <a:chOff x="1742756" y="3121223"/>
              <a:chExt cx="5191183" cy="3259781"/>
            </a:xfrm>
          </p:grpSpPr>
          <p:grpSp>
            <p:nvGrpSpPr>
              <p:cNvPr id="8" name="Groupe 18"/>
              <p:cNvGrpSpPr/>
              <p:nvPr/>
            </p:nvGrpSpPr>
            <p:grpSpPr>
              <a:xfrm>
                <a:off x="1742756" y="3121223"/>
                <a:ext cx="5191183" cy="3259781"/>
                <a:chOff x="1742756" y="3121223"/>
                <a:chExt cx="5191183" cy="3259781"/>
              </a:xfrm>
            </p:grpSpPr>
            <p:grpSp>
              <p:nvGrpSpPr>
                <p:cNvPr id="13" name="Groupe 12"/>
                <p:cNvGrpSpPr/>
                <p:nvPr/>
              </p:nvGrpSpPr>
              <p:grpSpPr>
                <a:xfrm>
                  <a:off x="2151072" y="3356992"/>
                  <a:ext cx="3602670" cy="3024012"/>
                  <a:chOff x="2151072" y="3356992"/>
                  <a:chExt cx="3602670" cy="3024012"/>
                </a:xfrm>
              </p:grpSpPr>
              <p:grpSp>
                <p:nvGrpSpPr>
                  <p:cNvPr id="20" name="Groupe 6"/>
                  <p:cNvGrpSpPr/>
                  <p:nvPr/>
                </p:nvGrpSpPr>
                <p:grpSpPr>
                  <a:xfrm>
                    <a:off x="2495600" y="3356992"/>
                    <a:ext cx="3258142" cy="2600672"/>
                    <a:chOff x="1919536" y="2996952"/>
                    <a:chExt cx="3258142" cy="2600672"/>
                  </a:xfrm>
                </p:grpSpPr>
                <p:cxnSp>
                  <p:nvCxnSpPr>
                    <p:cNvPr id="24" name="Connecteur droit avec flèche 23"/>
                    <p:cNvCxnSpPr/>
                    <p:nvPr/>
                  </p:nvCxnSpPr>
                  <p:spPr>
                    <a:xfrm flipV="1">
                      <a:off x="1919536" y="2996952"/>
                      <a:ext cx="0" cy="259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1945702" y="5589240"/>
                      <a:ext cx="3231976" cy="8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Ellipse 20"/>
                  <p:cNvSpPr/>
                  <p:nvPr/>
                </p:nvSpPr>
                <p:spPr>
                  <a:xfrm rot="8497954">
                    <a:off x="2151072" y="4706091"/>
                    <a:ext cx="2952328" cy="659541"/>
                  </a:xfrm>
                  <a:prstGeom prst="ellipse">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22" name="Ellipse 21"/>
                  <p:cNvSpPr/>
                  <p:nvPr/>
                </p:nvSpPr>
                <p:spPr>
                  <a:xfrm rot="7935406">
                    <a:off x="1986012" y="4575069"/>
                    <a:ext cx="2952328" cy="659541"/>
                  </a:xfrm>
                  <a:prstGeom prst="ellipse">
                    <a:avLst/>
                  </a:prstGeom>
                  <a:solidFill>
                    <a:srgbClr val="E05206">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23" name="Ellipse 22"/>
                  <p:cNvSpPr/>
                  <p:nvPr/>
                </p:nvSpPr>
                <p:spPr>
                  <a:xfrm rot="9242866">
                    <a:off x="2356126" y="4905844"/>
                    <a:ext cx="2952328" cy="659541"/>
                  </a:xfrm>
                  <a:prstGeom prst="ellipse">
                    <a:avLst/>
                  </a:prstGeom>
                  <a:solidFill>
                    <a:srgbClr val="7030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grpSp>
            <p:sp>
              <p:nvSpPr>
                <p:cNvPr id="14" name="ZoneTexte 13"/>
                <p:cNvSpPr txBox="1"/>
                <p:nvPr/>
              </p:nvSpPr>
              <p:spPr>
                <a:xfrm>
                  <a:off x="1742756" y="3121223"/>
                  <a:ext cx="1558019" cy="338555"/>
                </a:xfrm>
                <a:prstGeom prst="rect">
                  <a:avLst/>
                </a:prstGeom>
                <a:noFill/>
              </p:spPr>
              <p:txBody>
                <a:bodyPr wrap="square" rtlCol="0">
                  <a:spAutoFit/>
                </a:bodyPr>
                <a:lstStyle/>
                <a:p>
                  <a:pPr algn="ctr"/>
                  <a:r>
                    <a:rPr lang="fr-FR" sz="1050" dirty="0">
                      <a:solidFill>
                        <a:srgbClr val="468FDA"/>
                      </a:solidFill>
                      <a:latin typeface="Calibri" panose="020F0502020204030204" pitchFamily="34" charset="0"/>
                      <a:cs typeface="Calibri" panose="020F0502020204030204" pitchFamily="34" charset="0"/>
                    </a:rPr>
                    <a:t>« Challenges »</a:t>
                  </a:r>
                </a:p>
              </p:txBody>
            </p:sp>
            <p:sp>
              <p:nvSpPr>
                <p:cNvPr id="15" name="ZoneTexte 14"/>
                <p:cNvSpPr txBox="1"/>
                <p:nvPr/>
              </p:nvSpPr>
              <p:spPr>
                <a:xfrm>
                  <a:off x="5375920" y="5803775"/>
                  <a:ext cx="1558019" cy="338555"/>
                </a:xfrm>
                <a:prstGeom prst="rect">
                  <a:avLst/>
                </a:prstGeom>
                <a:noFill/>
              </p:spPr>
              <p:txBody>
                <a:bodyPr wrap="square" rtlCol="0">
                  <a:spAutoFit/>
                </a:bodyPr>
                <a:lstStyle/>
                <a:p>
                  <a:pPr algn="ctr"/>
                  <a:r>
                    <a:rPr lang="fr-FR" sz="1050" dirty="0">
                      <a:solidFill>
                        <a:srgbClr val="468FDA"/>
                      </a:solidFill>
                      <a:latin typeface="Calibri" panose="020F0502020204030204" pitchFamily="34" charset="0"/>
                      <a:cs typeface="Calibri" panose="020F0502020204030204" pitchFamily="34" charset="0"/>
                    </a:rPr>
                    <a:t>Habilités</a:t>
                  </a:r>
                </a:p>
              </p:txBody>
            </p:sp>
            <p:sp>
              <p:nvSpPr>
                <p:cNvPr id="16" name="Triangle rectangle 15"/>
                <p:cNvSpPr/>
                <p:nvPr/>
              </p:nvSpPr>
              <p:spPr>
                <a:xfrm flipH="1">
                  <a:off x="2567609" y="5238215"/>
                  <a:ext cx="3080446" cy="711065"/>
                </a:xfrm>
                <a:prstGeom prst="rtTriangle">
                  <a:avLst/>
                </a:prstGeom>
                <a:pattFill prst="diagBrick">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17" name="Triangle rectangle 16"/>
                <p:cNvSpPr/>
                <p:nvPr/>
              </p:nvSpPr>
              <p:spPr>
                <a:xfrm rot="5400000">
                  <a:off x="1582840" y="4358675"/>
                  <a:ext cx="2572172" cy="711065"/>
                </a:xfrm>
                <a:prstGeom prst="rtTriangle">
                  <a:avLst/>
                </a:prstGeom>
                <a:pattFill prst="diagBrick">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18" name="ZoneTexte 17"/>
                <p:cNvSpPr txBox="1"/>
                <p:nvPr/>
              </p:nvSpPr>
              <p:spPr>
                <a:xfrm>
                  <a:off x="4301753" y="5478825"/>
                  <a:ext cx="957444" cy="492443"/>
                </a:xfrm>
                <a:prstGeom prst="rect">
                  <a:avLst/>
                </a:prstGeom>
                <a:noFill/>
              </p:spPr>
              <p:txBody>
                <a:bodyPr wrap="square" rtlCol="0">
                  <a:spAutoFit/>
                </a:bodyPr>
                <a:lstStyle/>
                <a:p>
                  <a:pPr algn="ctr"/>
                  <a:r>
                    <a:rPr lang="fr-FR" dirty="0">
                      <a:solidFill>
                        <a:srgbClr val="D80001"/>
                      </a:solidFill>
                      <a:latin typeface="Calibri" panose="020F0502020204030204" pitchFamily="34" charset="0"/>
                      <a:cs typeface="Calibri" panose="020F0502020204030204" pitchFamily="34" charset="0"/>
                    </a:rPr>
                    <a:t>Ennu</a:t>
                  </a:r>
                  <a:r>
                    <a:rPr lang="fr-FR" dirty="0">
                      <a:solidFill>
                        <a:srgbClr val="E05206"/>
                      </a:solidFill>
                      <a:latin typeface="Calibri" panose="020F0502020204030204" pitchFamily="34" charset="0"/>
                      <a:cs typeface="Calibri" panose="020F0502020204030204" pitchFamily="34" charset="0"/>
                    </a:rPr>
                    <a:t>i</a:t>
                  </a:r>
                </a:p>
              </p:txBody>
            </p:sp>
            <p:sp>
              <p:nvSpPr>
                <p:cNvPr id="19" name="ZoneTexte 18"/>
                <p:cNvSpPr txBox="1"/>
                <p:nvPr/>
              </p:nvSpPr>
              <p:spPr>
                <a:xfrm rot="16200000">
                  <a:off x="1922489" y="3842063"/>
                  <a:ext cx="1547847" cy="492443"/>
                </a:xfrm>
                <a:prstGeom prst="rect">
                  <a:avLst/>
                </a:prstGeom>
                <a:noFill/>
              </p:spPr>
              <p:txBody>
                <a:bodyPr wrap="square" rtlCol="0">
                  <a:spAutoFit/>
                </a:bodyPr>
                <a:lstStyle/>
                <a:p>
                  <a:pPr algn="ctr"/>
                  <a:r>
                    <a:rPr lang="fr-FR" dirty="0">
                      <a:solidFill>
                        <a:srgbClr val="D80001"/>
                      </a:solidFill>
                      <a:latin typeface="Calibri" panose="020F0502020204030204" pitchFamily="34" charset="0"/>
                      <a:cs typeface="Calibri" panose="020F0502020204030204" pitchFamily="34" charset="0"/>
                    </a:rPr>
                    <a:t>Anxiété</a:t>
                  </a:r>
                  <a:endParaRPr lang="fr-FR" dirty="0">
                    <a:solidFill>
                      <a:srgbClr val="E05206"/>
                    </a:solidFill>
                    <a:latin typeface="Calibri" panose="020F0502020204030204" pitchFamily="34" charset="0"/>
                    <a:cs typeface="Calibri" panose="020F0502020204030204" pitchFamily="34" charset="0"/>
                  </a:endParaRPr>
                </a:p>
              </p:txBody>
            </p:sp>
          </p:grpSp>
          <p:grpSp>
            <p:nvGrpSpPr>
              <p:cNvPr id="9" name="Groupe 19"/>
              <p:cNvGrpSpPr/>
              <p:nvPr/>
            </p:nvGrpSpPr>
            <p:grpSpPr>
              <a:xfrm>
                <a:off x="2811548" y="4292784"/>
                <a:ext cx="2364105" cy="1745183"/>
                <a:chOff x="2811548" y="4292784"/>
                <a:chExt cx="2364105" cy="1745183"/>
              </a:xfrm>
            </p:grpSpPr>
            <p:sp>
              <p:nvSpPr>
                <p:cNvPr id="10" name="ZoneTexte 9"/>
                <p:cNvSpPr txBox="1"/>
                <p:nvPr/>
              </p:nvSpPr>
              <p:spPr>
                <a:xfrm rot="18984720">
                  <a:off x="2811548" y="4292784"/>
                  <a:ext cx="1558018" cy="338555"/>
                </a:xfrm>
                <a:prstGeom prst="rect">
                  <a:avLst/>
                </a:prstGeom>
                <a:noFill/>
              </p:spPr>
              <p:txBody>
                <a:bodyPr wrap="square" rtlCol="0">
                  <a:spAutoFit/>
                </a:bodyPr>
                <a:lstStyle/>
                <a:p>
                  <a:pPr algn="ctr"/>
                  <a:r>
                    <a:rPr lang="fr-FR" sz="1050" dirty="0">
                      <a:solidFill>
                        <a:schemeClr val="accent4">
                          <a:lumMod val="50000"/>
                        </a:schemeClr>
                      </a:solidFill>
                      <a:latin typeface="Calibri" panose="020F0502020204030204" pitchFamily="34" charset="0"/>
                      <a:cs typeface="Calibri" panose="020F0502020204030204" pitchFamily="34" charset="0"/>
                    </a:rPr>
                    <a:t>Profil expert</a:t>
                  </a:r>
                </a:p>
              </p:txBody>
            </p:sp>
            <p:sp>
              <p:nvSpPr>
                <p:cNvPr id="11" name="ZoneTexte 10"/>
                <p:cNvSpPr txBox="1"/>
                <p:nvPr/>
              </p:nvSpPr>
              <p:spPr>
                <a:xfrm rot="18884624">
                  <a:off x="2626889" y="5089680"/>
                  <a:ext cx="1558018" cy="338555"/>
                </a:xfrm>
                <a:prstGeom prst="rect">
                  <a:avLst/>
                </a:prstGeom>
                <a:noFill/>
              </p:spPr>
              <p:txBody>
                <a:bodyPr wrap="square" rtlCol="0">
                  <a:spAutoFit/>
                </a:bodyPr>
                <a:lstStyle/>
                <a:p>
                  <a:pPr algn="ctr"/>
                  <a:r>
                    <a:rPr lang="fr-FR" sz="1050" dirty="0">
                      <a:solidFill>
                        <a:srgbClr val="468FDA"/>
                      </a:solidFill>
                      <a:latin typeface="Calibri" panose="020F0502020204030204" pitchFamily="34" charset="0"/>
                      <a:cs typeface="Calibri" panose="020F0502020204030204" pitchFamily="34" charset="0"/>
                    </a:rPr>
                    <a:t>Profil normal</a:t>
                  </a:r>
                </a:p>
              </p:txBody>
            </p:sp>
            <p:sp>
              <p:nvSpPr>
                <p:cNvPr id="12" name="ZoneTexte 11"/>
                <p:cNvSpPr txBox="1"/>
                <p:nvPr/>
              </p:nvSpPr>
              <p:spPr>
                <a:xfrm rot="18929394">
                  <a:off x="3617635" y="4829104"/>
                  <a:ext cx="1558018" cy="338555"/>
                </a:xfrm>
                <a:prstGeom prst="rect">
                  <a:avLst/>
                </a:prstGeom>
                <a:noFill/>
              </p:spPr>
              <p:txBody>
                <a:bodyPr wrap="square" rtlCol="0">
                  <a:spAutoFit/>
                </a:bodyPr>
                <a:lstStyle/>
                <a:p>
                  <a:pPr algn="ctr"/>
                  <a:r>
                    <a:rPr lang="fr-FR" sz="1050" dirty="0">
                      <a:solidFill>
                        <a:srgbClr val="7030A0"/>
                      </a:solidFill>
                      <a:latin typeface="Calibri" panose="020F0502020204030204" pitchFamily="34" charset="0"/>
                      <a:cs typeface="Calibri" panose="020F0502020204030204" pitchFamily="34" charset="0"/>
                    </a:rPr>
                    <a:t>Profil novice</a:t>
                  </a:r>
                </a:p>
              </p:txBody>
            </p:sp>
          </p:grpSp>
        </p:grpSp>
        <p:sp>
          <p:nvSpPr>
            <p:cNvPr id="7" name="ZoneTexte 6"/>
            <p:cNvSpPr txBox="1"/>
            <p:nvPr/>
          </p:nvSpPr>
          <p:spPr>
            <a:xfrm rot="2943042">
              <a:off x="4236870" y="3798056"/>
              <a:ext cx="1558019" cy="369332"/>
            </a:xfrm>
            <a:prstGeom prst="rect">
              <a:avLst/>
            </a:prstGeom>
            <a:noFill/>
          </p:spPr>
          <p:txBody>
            <a:bodyPr wrap="square" rtlCol="0">
              <a:spAutoFit/>
            </a:bodyPr>
            <a:lstStyle/>
            <a:p>
              <a:pPr algn="ctr"/>
              <a:r>
                <a:rPr lang="fr-FR" sz="1200" dirty="0">
                  <a:solidFill>
                    <a:schemeClr val="tx1">
                      <a:lumMod val="50000"/>
                      <a:lumOff val="50000"/>
                    </a:schemeClr>
                  </a:solidFill>
                  <a:latin typeface="Calibri" panose="020F0502020204030204" pitchFamily="34" charset="0"/>
                  <a:cs typeface="Calibri" panose="020F0502020204030204" pitchFamily="34" charset="0"/>
                </a:rPr>
                <a:t>Zone </a:t>
              </a:r>
              <a:r>
                <a:rPr lang="fr-FR" sz="1200" dirty="0" err="1">
                  <a:solidFill>
                    <a:schemeClr val="tx1">
                      <a:lumMod val="50000"/>
                      <a:lumOff val="50000"/>
                    </a:schemeClr>
                  </a:solidFill>
                  <a:latin typeface="Calibri" panose="020F0502020204030204" pitchFamily="34" charset="0"/>
                  <a:cs typeface="Calibri" panose="020F0502020204030204" pitchFamily="34" charset="0"/>
                </a:rPr>
                <a:t>Gameflow</a:t>
              </a:r>
              <a:endParaRPr lang="fr-FR" sz="1200" dirty="0">
                <a:solidFill>
                  <a:schemeClr val="tx1">
                    <a:lumMod val="50000"/>
                    <a:lumOff val="50000"/>
                  </a:schemeClr>
                </a:solidFill>
                <a:latin typeface="Calibri" panose="020F0502020204030204" pitchFamily="34" charset="0"/>
                <a:cs typeface="Calibri" panose="020F0502020204030204" pitchFamily="34" charset="0"/>
              </a:endParaRPr>
            </a:p>
          </p:txBody>
        </p:sp>
      </p:grpSp>
      <p:sp>
        <p:nvSpPr>
          <p:cNvPr id="27" name="Shape 109"/>
          <p:cNvSpPr txBox="1">
            <a:spLocks noGrp="1"/>
          </p:cNvSpPr>
          <p:nvPr>
            <p:ph type="title"/>
          </p:nvPr>
        </p:nvSpPr>
        <p:spPr>
          <a:prstGeom prst="rect">
            <a:avLst/>
          </a:prstGeom>
          <a:noFill/>
          <a:ln>
            <a:noFill/>
          </a:ln>
        </p:spPr>
        <p:txBody>
          <a:bodyPr vert="horz" wrap="square" lIns="68569" tIns="34275" rIns="68569" bIns="34275" numCol="1" anchor="ctr" anchorCtr="0" compatLnSpc="1">
            <a:prstTxWarp prst="textNoShape">
              <a:avLst/>
            </a:prstTxWarp>
            <a:noAutofit/>
          </a:bodyPr>
          <a:lstStyle/>
          <a:p>
            <a:pPr algn="ctr">
              <a:spcBef>
                <a:spcPts val="0"/>
              </a:spcBef>
              <a:spcAft>
                <a:spcPts val="0"/>
              </a:spcAft>
              <a:buSzPct val="25000"/>
            </a:pPr>
            <a:r>
              <a:rPr lang="fr-FR" dirty="0" smtClean="0">
                <a:solidFill>
                  <a:srgbClr val="2A306B"/>
                </a:solidFill>
              </a:rPr>
              <a:t>Pourquoi une plateforme de jeux @SU ?</a:t>
            </a:r>
            <a:endParaRPr lang="fr-FR" dirty="0">
              <a:solidFill>
                <a:srgbClr val="2A306B"/>
              </a:solidFill>
            </a:endParaRPr>
          </a:p>
        </p:txBody>
      </p:sp>
    </p:spTree>
    <p:extLst>
      <p:ext uri="{BB962C8B-B14F-4D97-AF65-F5344CB8AC3E}">
        <p14:creationId xmlns:p14="http://schemas.microsoft.com/office/powerpoint/2010/main" val="30194733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prstGeom prst="rect">
            <a:avLst/>
          </a:prstGeom>
          <a:noFill/>
          <a:ln>
            <a:noFill/>
          </a:ln>
        </p:spPr>
        <p:txBody>
          <a:bodyPr vert="horz" wrap="square" lIns="68569" tIns="34275" rIns="68569" bIns="34275" numCol="1" anchor="ctr" anchorCtr="0" compatLnSpc="1">
            <a:prstTxWarp prst="textNoShape">
              <a:avLst/>
            </a:prstTxWarp>
            <a:noAutofit/>
          </a:bodyPr>
          <a:lstStyle/>
          <a:p>
            <a:pPr algn="ctr">
              <a:spcBef>
                <a:spcPts val="0"/>
              </a:spcBef>
              <a:spcAft>
                <a:spcPts val="0"/>
              </a:spcAft>
              <a:buSzPct val="25000"/>
            </a:pPr>
            <a:r>
              <a:rPr lang="fr-FR" sz="2800" b="1" dirty="0" smtClean="0">
                <a:solidFill>
                  <a:srgbClr val="2A306B"/>
                </a:solidFill>
              </a:rPr>
              <a:t>Pourquoi une plateforme de jeux @SU ?</a:t>
            </a:r>
            <a:endParaRPr lang="fr-FR" sz="2800" b="1" dirty="0">
              <a:solidFill>
                <a:srgbClr val="2A306B"/>
              </a:solidFill>
            </a:endParaRPr>
          </a:p>
        </p:txBody>
      </p:sp>
      <p:sp>
        <p:nvSpPr>
          <p:cNvPr id="34" name="Shape 110"/>
          <p:cNvSpPr txBox="1"/>
          <p:nvPr/>
        </p:nvSpPr>
        <p:spPr>
          <a:xfrm>
            <a:off x="395536" y="1412776"/>
            <a:ext cx="8388932" cy="4032448"/>
          </a:xfrm>
          <a:prstGeom prst="rect">
            <a:avLst/>
          </a:prstGeom>
          <a:noFill/>
          <a:ln>
            <a:noFill/>
          </a:ln>
        </p:spPr>
        <p:txBody>
          <a:bodyPr wrap="square" lIns="51431" tIns="25706" rIns="51431" bIns="25706" anchor="t" anchorCtr="0">
            <a:noAutofit/>
          </a:bodyPr>
          <a:lstStyle/>
          <a:p>
            <a:pPr marL="342900">
              <a:spcBef>
                <a:spcPts val="450"/>
              </a:spcBef>
              <a:spcAft>
                <a:spcPts val="0"/>
              </a:spcAft>
            </a:pPr>
            <a:r>
              <a:rPr lang="fr-FR" dirty="0" smtClean="0">
                <a:solidFill>
                  <a:srgbClr val="2A306B"/>
                </a:solidFill>
                <a:latin typeface="Calibri"/>
                <a:ea typeface="Calibri"/>
                <a:cs typeface="Calibri"/>
                <a:sym typeface="Calibri"/>
              </a:rPr>
              <a:t>S’adapter au</a:t>
            </a:r>
            <a:r>
              <a:rPr lang="en" dirty="0" smtClean="0">
                <a:solidFill>
                  <a:srgbClr val="2A306B"/>
                </a:solidFill>
                <a:latin typeface="Calibri"/>
                <a:ea typeface="Calibri"/>
                <a:cs typeface="Calibri"/>
                <a:sym typeface="Calibri"/>
              </a:rPr>
              <a:t> </a:t>
            </a:r>
            <a:r>
              <a:rPr lang="fr-FR" dirty="0" smtClean="0">
                <a:solidFill>
                  <a:srgbClr val="2A306B"/>
                </a:solidFill>
                <a:latin typeface="Calibri"/>
                <a:ea typeface="Calibri"/>
                <a:cs typeface="Calibri"/>
                <a:sym typeface="Calibri"/>
              </a:rPr>
              <a:t>contexte universitaire</a:t>
            </a:r>
            <a:r>
              <a:rPr lang="en" dirty="0" smtClean="0">
                <a:solidFill>
                  <a:srgbClr val="2A306B"/>
                </a:solidFill>
                <a:latin typeface="Calibri"/>
                <a:ea typeface="Calibri"/>
                <a:cs typeface="Calibri"/>
                <a:sym typeface="Calibri"/>
              </a:rPr>
              <a:t> : </a:t>
            </a:r>
            <a:endParaRPr lang="en" sz="1500" dirty="0">
              <a:solidFill>
                <a:srgbClr val="2A306B"/>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 </a:t>
            </a:r>
            <a:r>
              <a:rPr lang="fr-FR" sz="1500" dirty="0" smtClean="0">
                <a:solidFill>
                  <a:srgbClr val="FF0000"/>
                </a:solidFill>
                <a:latin typeface="Calibri"/>
                <a:ea typeface="Calibri"/>
                <a:cs typeface="Calibri"/>
                <a:sym typeface="Calibri"/>
              </a:rPr>
              <a:t>Hétérogénéité</a:t>
            </a:r>
            <a:r>
              <a:rPr lang="fr-FR" sz="1500" dirty="0" smtClean="0">
                <a:solidFill>
                  <a:srgbClr val="E05206"/>
                </a:solidFill>
                <a:latin typeface="Calibri"/>
                <a:ea typeface="Calibri"/>
                <a:cs typeface="Calibri"/>
                <a:sym typeface="Calibri"/>
              </a:rPr>
              <a:t> </a:t>
            </a:r>
            <a:r>
              <a:rPr lang="fr-FR" sz="1500" dirty="0" smtClean="0">
                <a:solidFill>
                  <a:srgbClr val="2A306B"/>
                </a:solidFill>
                <a:latin typeface="Calibri"/>
                <a:ea typeface="Calibri"/>
                <a:cs typeface="Calibri"/>
                <a:sym typeface="Calibri"/>
              </a:rPr>
              <a:t>des parcours, du niveau et de la motivation des étudiants (pas seulement en  L1)</a:t>
            </a:r>
          </a:p>
          <a:p>
            <a:pPr marL="628650" indent="-285750">
              <a:spcBef>
                <a:spcPts val="450"/>
              </a:spcBef>
              <a:spcAft>
                <a:spcPts val="0"/>
              </a:spcAft>
              <a:buFont typeface="Wingdings" charset="2"/>
              <a:buChar char="Ø"/>
            </a:pPr>
            <a:r>
              <a:rPr lang="fr-FR" sz="1500" dirty="0" smtClean="0">
                <a:solidFill>
                  <a:srgbClr val="2A306B"/>
                </a:solidFill>
                <a:latin typeface="Calibri"/>
                <a:ea typeface="Calibri"/>
                <a:cs typeface="Calibri"/>
                <a:sym typeface="Calibri"/>
              </a:rPr>
              <a:t>Besoin de développer des enseignements </a:t>
            </a:r>
            <a:r>
              <a:rPr lang="fr-FR" sz="1500" dirty="0" smtClean="0">
                <a:solidFill>
                  <a:srgbClr val="FF0000"/>
                </a:solidFill>
                <a:latin typeface="Calibri"/>
                <a:ea typeface="Calibri"/>
                <a:cs typeface="Calibri"/>
                <a:sym typeface="Calibri"/>
              </a:rPr>
              <a:t>plus individualisés</a:t>
            </a:r>
          </a:p>
          <a:p>
            <a:pPr marL="628650" indent="-285750">
              <a:spcBef>
                <a:spcPts val="450"/>
              </a:spcBef>
              <a:spcAft>
                <a:spcPts val="0"/>
              </a:spcAft>
              <a:buFont typeface="Wingdings" charset="2"/>
              <a:buChar char="Ø"/>
            </a:pPr>
            <a:r>
              <a:rPr lang="fr-FR" sz="1500" dirty="0" smtClean="0">
                <a:solidFill>
                  <a:srgbClr val="2A306B"/>
                </a:solidFill>
                <a:latin typeface="Calibri"/>
                <a:ea typeface="Calibri"/>
                <a:cs typeface="Calibri"/>
                <a:sym typeface="Calibri"/>
              </a:rPr>
              <a:t>Besoin de proposer des enseignements en non présentiel permettant de faciliter les </a:t>
            </a:r>
            <a:r>
              <a:rPr lang="fr-FR" sz="1500" dirty="0" smtClean="0">
                <a:solidFill>
                  <a:srgbClr val="FF0000"/>
                </a:solidFill>
                <a:latin typeface="Calibri"/>
                <a:ea typeface="Calibri"/>
                <a:cs typeface="Calibri"/>
                <a:sym typeface="Calibri"/>
              </a:rPr>
              <a:t>orientations</a:t>
            </a:r>
            <a:r>
              <a:rPr lang="fr-FR" sz="1500" dirty="0" smtClean="0">
                <a:solidFill>
                  <a:srgbClr val="665546"/>
                </a:solidFill>
                <a:latin typeface="Calibri"/>
                <a:ea typeface="Calibri"/>
                <a:cs typeface="Calibri"/>
                <a:sym typeface="Calibri"/>
              </a:rPr>
              <a:t> </a:t>
            </a:r>
            <a:r>
              <a:rPr lang="fr-FR" sz="1500" dirty="0" smtClean="0">
                <a:solidFill>
                  <a:srgbClr val="FF0000"/>
                </a:solidFill>
                <a:latin typeface="Calibri"/>
                <a:ea typeface="Calibri"/>
                <a:cs typeface="Calibri"/>
                <a:sym typeface="Calibri"/>
              </a:rPr>
              <a:t>tardives</a:t>
            </a:r>
            <a:r>
              <a:rPr lang="fr-FR" sz="1500" dirty="0" smtClean="0">
                <a:solidFill>
                  <a:srgbClr val="665546"/>
                </a:solidFill>
                <a:latin typeface="Calibri"/>
                <a:ea typeface="Calibri"/>
                <a:cs typeface="Calibri"/>
                <a:sym typeface="Calibri"/>
              </a:rPr>
              <a:t> </a:t>
            </a:r>
            <a:r>
              <a:rPr lang="fr-FR" sz="1500" dirty="0" smtClean="0">
                <a:solidFill>
                  <a:srgbClr val="2A306B"/>
                </a:solidFill>
                <a:latin typeface="Calibri"/>
                <a:ea typeface="Calibri"/>
                <a:cs typeface="Calibri"/>
                <a:sym typeface="Calibri"/>
              </a:rPr>
              <a:t>ou de</a:t>
            </a:r>
            <a:r>
              <a:rPr lang="fr-FR" sz="1500" dirty="0" smtClean="0">
                <a:solidFill>
                  <a:srgbClr val="665546"/>
                </a:solidFill>
                <a:latin typeface="Calibri"/>
                <a:ea typeface="Calibri"/>
                <a:cs typeface="Calibri"/>
                <a:sym typeface="Calibri"/>
              </a:rPr>
              <a:t> </a:t>
            </a:r>
            <a:r>
              <a:rPr lang="fr-FR" sz="1500" dirty="0" smtClean="0">
                <a:solidFill>
                  <a:srgbClr val="FF0000"/>
                </a:solidFill>
                <a:latin typeface="Calibri"/>
                <a:ea typeface="Calibri"/>
                <a:cs typeface="Calibri"/>
                <a:sym typeface="Calibri"/>
              </a:rPr>
              <a:t>renforcer les acquis</a:t>
            </a:r>
            <a:r>
              <a:rPr lang="fr-FR" sz="1500" dirty="0" smtClean="0">
                <a:solidFill>
                  <a:srgbClr val="665546"/>
                </a:solidFill>
                <a:latin typeface="Calibri"/>
                <a:ea typeface="Calibri"/>
                <a:cs typeface="Calibri"/>
                <a:sym typeface="Calibri"/>
              </a:rPr>
              <a:t>.</a:t>
            </a:r>
          </a:p>
          <a:p>
            <a:pPr marL="628650" indent="-285750">
              <a:spcBef>
                <a:spcPts val="450"/>
              </a:spcBef>
              <a:spcAft>
                <a:spcPts val="0"/>
              </a:spcAft>
              <a:buFont typeface="Wingdings" charset="2"/>
              <a:buChar char="Ø"/>
            </a:pPr>
            <a:r>
              <a:rPr lang="fr-FR" sz="1500" dirty="0" smtClean="0">
                <a:solidFill>
                  <a:srgbClr val="2A306B"/>
                </a:solidFill>
                <a:latin typeface="Calibri"/>
                <a:ea typeface="Calibri"/>
                <a:cs typeface="Calibri"/>
                <a:sym typeface="Calibri"/>
              </a:rPr>
              <a:t>Besoin de jouer </a:t>
            </a:r>
            <a:r>
              <a:rPr lang="fr-FR" sz="1500" dirty="0">
                <a:solidFill>
                  <a:srgbClr val="2A306B"/>
                </a:solidFill>
                <a:latin typeface="Calibri"/>
                <a:ea typeface="Calibri"/>
                <a:cs typeface="Calibri"/>
                <a:sym typeface="Calibri"/>
              </a:rPr>
              <a:t>sur la </a:t>
            </a:r>
            <a:r>
              <a:rPr lang="fr-FR" sz="1500" dirty="0">
                <a:solidFill>
                  <a:srgbClr val="FF0000"/>
                </a:solidFill>
                <a:latin typeface="Calibri"/>
                <a:ea typeface="Calibri"/>
                <a:cs typeface="Calibri"/>
                <a:sym typeface="Calibri"/>
              </a:rPr>
              <a:t>motivation</a:t>
            </a:r>
            <a:r>
              <a:rPr lang="fr-FR" sz="1500" dirty="0">
                <a:solidFill>
                  <a:srgbClr val="665546"/>
                </a:solidFill>
                <a:latin typeface="Calibri"/>
                <a:ea typeface="Calibri"/>
                <a:cs typeface="Calibri"/>
                <a:sym typeface="Calibri"/>
              </a:rPr>
              <a:t> </a:t>
            </a:r>
            <a:r>
              <a:rPr lang="fr-FR" sz="1500" dirty="0">
                <a:solidFill>
                  <a:srgbClr val="2A306B"/>
                </a:solidFill>
                <a:latin typeface="Calibri"/>
                <a:ea typeface="Calibri"/>
                <a:cs typeface="Calibri"/>
                <a:sym typeface="Calibri"/>
              </a:rPr>
              <a:t>des étudiants pour éviter le </a:t>
            </a:r>
            <a:r>
              <a:rPr lang="fr-FR" sz="1500" dirty="0" smtClean="0">
                <a:solidFill>
                  <a:srgbClr val="2A306B"/>
                </a:solidFill>
                <a:latin typeface="Calibri"/>
                <a:ea typeface="Calibri"/>
                <a:cs typeface="Calibri"/>
                <a:sym typeface="Calibri"/>
              </a:rPr>
              <a:t>décrochage</a:t>
            </a:r>
          </a:p>
          <a:p>
            <a:pPr marL="628650" indent="-285750">
              <a:spcBef>
                <a:spcPts val="450"/>
              </a:spcBef>
              <a:spcAft>
                <a:spcPts val="0"/>
              </a:spcAft>
              <a:buFont typeface="Wingdings" charset="2"/>
              <a:buChar char="Ø"/>
            </a:pPr>
            <a:r>
              <a:rPr lang="fr-FR" sz="1500" dirty="0" smtClean="0">
                <a:solidFill>
                  <a:srgbClr val="2A306B"/>
                </a:solidFill>
                <a:latin typeface="Calibri"/>
                <a:ea typeface="Calibri"/>
                <a:cs typeface="Calibri"/>
                <a:sym typeface="Calibri"/>
              </a:rPr>
              <a:t>Besoin de construire des outils permettant le </a:t>
            </a:r>
            <a:r>
              <a:rPr lang="fr-FR" sz="1500" dirty="0" smtClean="0">
                <a:solidFill>
                  <a:srgbClr val="FF0000"/>
                </a:solidFill>
                <a:latin typeface="Calibri"/>
                <a:ea typeface="Calibri"/>
                <a:cs typeface="Calibri"/>
                <a:sym typeface="Calibri"/>
              </a:rPr>
              <a:t>sentiment d’appartenance </a:t>
            </a:r>
            <a:r>
              <a:rPr lang="fr-FR" sz="1500" dirty="0" smtClean="0">
                <a:solidFill>
                  <a:srgbClr val="2A306B"/>
                </a:solidFill>
                <a:latin typeface="Calibri"/>
                <a:ea typeface="Calibri"/>
                <a:cs typeface="Calibri"/>
                <a:sym typeface="Calibri"/>
              </a:rPr>
              <a:t>à une communauté d’apprenants (réseau professionnel, </a:t>
            </a:r>
            <a:r>
              <a:rPr lang="fr-FR" sz="1500" dirty="0" err="1" smtClean="0">
                <a:solidFill>
                  <a:srgbClr val="2A306B"/>
                </a:solidFill>
                <a:latin typeface="Calibri"/>
                <a:ea typeface="Calibri"/>
                <a:cs typeface="Calibri"/>
                <a:sym typeface="Calibri"/>
              </a:rPr>
              <a:t>alumni</a:t>
            </a:r>
            <a:r>
              <a:rPr lang="fr-FR" sz="1500" dirty="0" smtClean="0">
                <a:solidFill>
                  <a:srgbClr val="2A306B"/>
                </a:solidFill>
                <a:latin typeface="Calibri"/>
                <a:ea typeface="Calibri"/>
                <a:cs typeface="Calibri"/>
                <a:sym typeface="Calibri"/>
              </a:rPr>
              <a:t>)</a:t>
            </a:r>
          </a:p>
          <a:p>
            <a:pPr marL="342900">
              <a:spcBef>
                <a:spcPts val="450"/>
              </a:spcBef>
              <a:spcAft>
                <a:spcPts val="0"/>
              </a:spcAft>
            </a:pPr>
            <a:endParaRPr lang="fr-FR" sz="1500" dirty="0" smtClean="0">
              <a:solidFill>
                <a:srgbClr val="665546"/>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 </a:t>
            </a:r>
            <a:r>
              <a:rPr lang="fr-FR" sz="1500" dirty="0" smtClean="0">
                <a:solidFill>
                  <a:srgbClr val="2A306B"/>
                </a:solidFill>
                <a:latin typeface="Calibri"/>
                <a:ea typeface="Calibri"/>
                <a:cs typeface="Calibri"/>
                <a:sym typeface="Calibri"/>
              </a:rPr>
              <a:t>Une</a:t>
            </a:r>
            <a:r>
              <a:rPr lang="fr-FR" sz="1500" dirty="0" smtClean="0">
                <a:solidFill>
                  <a:srgbClr val="665546"/>
                </a:solidFill>
                <a:latin typeface="Calibri"/>
                <a:ea typeface="Calibri"/>
                <a:cs typeface="Calibri"/>
                <a:sym typeface="Calibri"/>
              </a:rPr>
              <a:t> </a:t>
            </a:r>
            <a:r>
              <a:rPr lang="fr-FR" sz="1500" dirty="0" smtClean="0">
                <a:solidFill>
                  <a:srgbClr val="FF0000"/>
                </a:solidFill>
                <a:latin typeface="Calibri"/>
                <a:ea typeface="Calibri"/>
                <a:cs typeface="Calibri"/>
                <a:sym typeface="Calibri"/>
              </a:rPr>
              <a:t>culture de l’image </a:t>
            </a:r>
            <a:r>
              <a:rPr lang="fr-FR" sz="1500" dirty="0" smtClean="0">
                <a:solidFill>
                  <a:srgbClr val="2A306B"/>
                </a:solidFill>
                <a:latin typeface="Calibri"/>
                <a:ea typeface="Calibri"/>
                <a:cs typeface="Calibri"/>
                <a:sym typeface="Calibri"/>
              </a:rPr>
              <a:t>plus que livresque :</a:t>
            </a:r>
          </a:p>
          <a:p>
            <a:pPr marL="628650" indent="-285750">
              <a:spcBef>
                <a:spcPts val="450"/>
              </a:spcBef>
              <a:spcAft>
                <a:spcPts val="0"/>
              </a:spcAft>
              <a:buFont typeface="Wingdings" charset="2"/>
              <a:buChar char="Ø"/>
            </a:pPr>
            <a:r>
              <a:rPr lang="fr-FR" sz="1500" dirty="0">
                <a:solidFill>
                  <a:srgbClr val="2A306B"/>
                </a:solidFill>
                <a:latin typeface="Calibri"/>
                <a:ea typeface="Calibri"/>
                <a:cs typeface="Calibri"/>
                <a:sym typeface="Calibri"/>
              </a:rPr>
              <a:t>Besoin de </a:t>
            </a:r>
            <a:r>
              <a:rPr lang="fr-FR" sz="1500" dirty="0" smtClean="0">
                <a:solidFill>
                  <a:srgbClr val="2A306B"/>
                </a:solidFill>
                <a:latin typeface="Calibri"/>
                <a:ea typeface="Calibri"/>
                <a:cs typeface="Calibri"/>
                <a:sym typeface="Calibri"/>
              </a:rPr>
              <a:t>diversifier l’offre d’apprentissage : vidéos, simulation, </a:t>
            </a:r>
            <a:r>
              <a:rPr lang="mr-IN" sz="1500" dirty="0" smtClean="0">
                <a:solidFill>
                  <a:srgbClr val="2A306B"/>
                </a:solidFill>
                <a:latin typeface="Calibri"/>
                <a:ea typeface="Calibri"/>
                <a:cs typeface="Calibri"/>
                <a:sym typeface="Calibri"/>
              </a:rPr>
              <a:t>…</a:t>
            </a:r>
            <a:endParaRPr lang="fr-FR" sz="1500" dirty="0">
              <a:solidFill>
                <a:srgbClr val="2A306B"/>
              </a:solidFill>
              <a:latin typeface="Calibri"/>
              <a:ea typeface="Calibri"/>
              <a:cs typeface="Calibri"/>
              <a:sym typeface="Calibri"/>
            </a:endParaRPr>
          </a:p>
          <a:p>
            <a:pPr marL="342900">
              <a:spcBef>
                <a:spcPts val="450"/>
              </a:spcBef>
              <a:spcAft>
                <a:spcPts val="0"/>
              </a:spcAft>
            </a:pPr>
            <a:endParaRPr lang="fr-FR" sz="1500" dirty="0" smtClean="0">
              <a:solidFill>
                <a:srgbClr val="665546"/>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 </a:t>
            </a:r>
            <a:r>
              <a:rPr lang="fr-FR" sz="1500" dirty="0" smtClean="0">
                <a:solidFill>
                  <a:srgbClr val="FF0000"/>
                </a:solidFill>
                <a:latin typeface="Calibri"/>
                <a:ea typeface="Calibri"/>
                <a:cs typeface="Calibri"/>
                <a:sym typeface="Calibri"/>
              </a:rPr>
              <a:t>Temps </a:t>
            </a:r>
            <a:r>
              <a:rPr lang="fr-FR" sz="1500" dirty="0">
                <a:solidFill>
                  <a:srgbClr val="FF0000"/>
                </a:solidFill>
                <a:latin typeface="Calibri"/>
                <a:ea typeface="Calibri"/>
                <a:cs typeface="Calibri"/>
                <a:sym typeface="Calibri"/>
              </a:rPr>
              <a:t>de parcours </a:t>
            </a:r>
            <a:r>
              <a:rPr lang="fr-FR" sz="1500" dirty="0">
                <a:solidFill>
                  <a:srgbClr val="2A306B"/>
                </a:solidFill>
                <a:latin typeface="Calibri"/>
                <a:ea typeface="Calibri"/>
                <a:cs typeface="Calibri"/>
                <a:sym typeface="Calibri"/>
              </a:rPr>
              <a:t>dans les transports : </a:t>
            </a:r>
            <a:r>
              <a:rPr lang="fr-FR" sz="1500" dirty="0" smtClean="0">
                <a:solidFill>
                  <a:srgbClr val="2A306B"/>
                </a:solidFill>
                <a:latin typeface="Calibri"/>
                <a:ea typeface="Calibri"/>
                <a:cs typeface="Calibri"/>
                <a:sym typeface="Calibri"/>
              </a:rPr>
              <a:t>en moyenne </a:t>
            </a:r>
            <a:r>
              <a:rPr lang="fr-FR" sz="1500" dirty="0" smtClean="0">
                <a:solidFill>
                  <a:srgbClr val="FF0000"/>
                </a:solidFill>
                <a:latin typeface="Calibri"/>
                <a:ea typeface="Calibri"/>
                <a:cs typeface="Calibri"/>
                <a:sym typeface="Calibri"/>
              </a:rPr>
              <a:t>1h30</a:t>
            </a:r>
            <a:r>
              <a:rPr lang="fr-FR" sz="1500" dirty="0">
                <a:solidFill>
                  <a:srgbClr val="FF0000"/>
                </a:solidFill>
                <a:latin typeface="Calibri"/>
                <a:ea typeface="Calibri"/>
                <a:cs typeface="Calibri"/>
                <a:sym typeface="Calibri"/>
              </a:rPr>
              <a:t>/</a:t>
            </a:r>
            <a:r>
              <a:rPr lang="fr-FR" sz="1500" dirty="0" smtClean="0">
                <a:solidFill>
                  <a:srgbClr val="FF0000"/>
                </a:solidFill>
                <a:latin typeface="Calibri"/>
                <a:ea typeface="Calibri"/>
                <a:cs typeface="Calibri"/>
                <a:sym typeface="Calibri"/>
              </a:rPr>
              <a:t>jour/étudiant</a:t>
            </a:r>
          </a:p>
          <a:p>
            <a:pPr marL="628650" indent="-285750">
              <a:spcBef>
                <a:spcPts val="450"/>
              </a:spcBef>
              <a:spcAft>
                <a:spcPts val="0"/>
              </a:spcAft>
              <a:buFont typeface="Wingdings" charset="2"/>
              <a:buChar char="Ø"/>
            </a:pPr>
            <a:r>
              <a:rPr lang="fr-FR" sz="1500" dirty="0" smtClean="0">
                <a:solidFill>
                  <a:srgbClr val="2A306B"/>
                </a:solidFill>
                <a:latin typeface="Calibri"/>
                <a:ea typeface="Calibri"/>
                <a:cs typeface="Calibri"/>
                <a:sym typeface="Calibri"/>
              </a:rPr>
              <a:t>En faire un temps pour l’apprentissage </a:t>
            </a:r>
            <a:r>
              <a:rPr lang="fr-FR" sz="1500" dirty="0" smtClean="0">
                <a:solidFill>
                  <a:srgbClr val="FF0000"/>
                </a:solidFill>
                <a:latin typeface="Calibri"/>
                <a:ea typeface="Calibri"/>
                <a:cs typeface="Calibri"/>
                <a:sym typeface="Calibri"/>
              </a:rPr>
              <a:t>via le mobile</a:t>
            </a:r>
            <a:r>
              <a:rPr lang="fr-FR" sz="1500" dirty="0" smtClean="0">
                <a:solidFill>
                  <a:srgbClr val="665546"/>
                </a:solidFill>
                <a:latin typeface="Calibri"/>
                <a:ea typeface="Calibri"/>
                <a:cs typeface="Calibri"/>
                <a:sym typeface="Calibri"/>
              </a:rPr>
              <a:t> </a:t>
            </a:r>
            <a:r>
              <a:rPr lang="fr-FR" sz="1500" dirty="0" smtClean="0">
                <a:solidFill>
                  <a:srgbClr val="2A306B"/>
                </a:solidFill>
                <a:latin typeface="Calibri"/>
                <a:ea typeface="Calibri"/>
                <a:cs typeface="Calibri"/>
                <a:sym typeface="Calibri"/>
              </a:rPr>
              <a:t>de chaque étudiant</a:t>
            </a:r>
            <a:endParaRPr lang="fr-FR" sz="1500" dirty="0">
              <a:solidFill>
                <a:srgbClr val="2A306B"/>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
        <p:nvSpPr>
          <p:cNvPr id="2" name="Rectangle 1"/>
          <p:cNvSpPr/>
          <p:nvPr/>
        </p:nvSpPr>
        <p:spPr>
          <a:xfrm>
            <a:off x="1259632" y="5733256"/>
            <a:ext cx="6984776" cy="704039"/>
          </a:xfrm>
          <a:prstGeom prst="rect">
            <a:avLst/>
          </a:prstGeom>
        </p:spPr>
        <p:txBody>
          <a:bodyPr wrap="square">
            <a:spAutoFit/>
          </a:bodyPr>
          <a:lstStyle/>
          <a:p>
            <a:pPr marL="342900" algn="ctr">
              <a:spcBef>
                <a:spcPts val="450"/>
              </a:spcBef>
              <a:spcAft>
                <a:spcPts val="0"/>
              </a:spcAft>
            </a:pPr>
            <a:r>
              <a:rPr lang="fr-FR" b="1" dirty="0">
                <a:solidFill>
                  <a:srgbClr val="EA3F34"/>
                </a:solidFill>
                <a:latin typeface="Calibri"/>
                <a:ea typeface="Calibri"/>
                <a:cs typeface="Calibri"/>
                <a:sym typeface="Calibri"/>
              </a:rPr>
              <a:t>Le jeu vidéo permet de répondre à ces différents </a:t>
            </a:r>
            <a:r>
              <a:rPr lang="fr-FR" b="1" dirty="0" smtClean="0">
                <a:solidFill>
                  <a:srgbClr val="EA3F34"/>
                </a:solidFill>
                <a:latin typeface="Calibri"/>
                <a:ea typeface="Calibri"/>
                <a:cs typeface="Calibri"/>
                <a:sym typeface="Calibri"/>
              </a:rPr>
              <a:t>défis</a:t>
            </a:r>
            <a:endParaRPr lang="fr-FR" b="1" dirty="0">
              <a:solidFill>
                <a:srgbClr val="EA3F34"/>
              </a:solidFill>
              <a:latin typeface="Calibri"/>
              <a:ea typeface="Calibri"/>
              <a:cs typeface="Calibri"/>
              <a:sym typeface="Calibri"/>
            </a:endParaRPr>
          </a:p>
          <a:p>
            <a:pPr marL="342900" algn="ctr">
              <a:spcBef>
                <a:spcPts val="450"/>
              </a:spcBef>
              <a:spcAft>
                <a:spcPts val="0"/>
              </a:spcAft>
            </a:pPr>
            <a:r>
              <a:rPr lang="fr-FR" b="1" dirty="0" smtClean="0">
                <a:solidFill>
                  <a:srgbClr val="EA3F34"/>
                </a:solidFill>
                <a:latin typeface="Calibri"/>
                <a:ea typeface="Calibri"/>
                <a:cs typeface="Calibri"/>
                <a:sym typeface="Calibri"/>
              </a:rPr>
              <a:t>et </a:t>
            </a:r>
            <a:r>
              <a:rPr lang="fr-FR" b="1" dirty="0">
                <a:solidFill>
                  <a:srgbClr val="EA3F34"/>
                </a:solidFill>
                <a:latin typeface="Calibri"/>
                <a:ea typeface="Calibri"/>
                <a:cs typeface="Calibri"/>
                <a:sym typeface="Calibri"/>
              </a:rPr>
              <a:t>donne une image différente, innovante et positive de l’Université</a:t>
            </a:r>
          </a:p>
        </p:txBody>
      </p:sp>
    </p:spTree>
    <p:extLst>
      <p:ext uri="{BB962C8B-B14F-4D97-AF65-F5344CB8AC3E}">
        <p14:creationId xmlns:p14="http://schemas.microsoft.com/office/powerpoint/2010/main" val="39909564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761908" y="523429"/>
            <a:ext cx="5238584" cy="745331"/>
          </a:xfrm>
          <a:prstGeom prst="rect">
            <a:avLst/>
          </a:prstGeom>
          <a:noFill/>
          <a:ln>
            <a:noFill/>
          </a:ln>
        </p:spPr>
        <p:txBody>
          <a:bodyPr vert="horz" wrap="square" lIns="68569" tIns="34275" rIns="68569" bIns="34275" numCol="1" anchor="ctr" anchorCtr="0" compatLnSpc="1">
            <a:prstTxWarp prst="textNoShape">
              <a:avLst/>
            </a:prstTxWarp>
            <a:noAutofit/>
          </a:bodyPr>
          <a:lstStyle/>
          <a:p>
            <a:pPr>
              <a:spcBef>
                <a:spcPts val="0"/>
              </a:spcBef>
              <a:spcAft>
                <a:spcPts val="0"/>
              </a:spcAft>
              <a:buSzPct val="25000"/>
            </a:pPr>
            <a:r>
              <a:rPr lang="fr-FR" sz="1500" dirty="0">
                <a:solidFill>
                  <a:srgbClr val="2A306B"/>
                </a:solidFill>
              </a:rPr>
              <a:t>Répondre au défi du jeu sérieux à l'Université : l'expérience menée à l'UPMC</a:t>
            </a:r>
          </a:p>
        </p:txBody>
      </p:sp>
      <p:grpSp>
        <p:nvGrpSpPr>
          <p:cNvPr id="5" name="Groupe 4"/>
          <p:cNvGrpSpPr/>
          <p:nvPr/>
        </p:nvGrpSpPr>
        <p:grpSpPr>
          <a:xfrm>
            <a:off x="3901242" y="3795633"/>
            <a:ext cx="5950028" cy="2795076"/>
            <a:chOff x="2856862" y="2654559"/>
            <a:chExt cx="7933373" cy="3726769"/>
          </a:xfrm>
        </p:grpSpPr>
        <p:grpSp>
          <p:nvGrpSpPr>
            <p:cNvPr id="8" name="Groupe 7"/>
            <p:cNvGrpSpPr/>
            <p:nvPr/>
          </p:nvGrpSpPr>
          <p:grpSpPr>
            <a:xfrm>
              <a:off x="2856862" y="2654559"/>
              <a:ext cx="7933373" cy="3667404"/>
              <a:chOff x="871454" y="2670313"/>
              <a:chExt cx="7933373" cy="3667404"/>
            </a:xfrm>
          </p:grpSpPr>
          <p:pic>
            <p:nvPicPr>
              <p:cNvPr id="19" name="Image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31504" y="2670313"/>
                <a:ext cx="3667404" cy="3667404"/>
              </a:xfrm>
              <a:prstGeom prst="rect">
                <a:avLst/>
              </a:prstGeom>
            </p:spPr>
          </p:pic>
          <p:sp>
            <p:nvSpPr>
              <p:cNvPr id="20" name="ZoneTexte 19"/>
              <p:cNvSpPr txBox="1"/>
              <p:nvPr/>
            </p:nvSpPr>
            <p:spPr>
              <a:xfrm>
                <a:off x="2135561" y="5962004"/>
                <a:ext cx="869100" cy="292388"/>
              </a:xfrm>
              <a:prstGeom prst="rect">
                <a:avLst/>
              </a:prstGeom>
              <a:noFill/>
            </p:spPr>
            <p:txBody>
              <a:bodyPr wrap="square" rtlCol="0">
                <a:spAutoFit/>
              </a:bodyPr>
              <a:lstStyle/>
              <a:p>
                <a:pPr algn="just"/>
                <a:r>
                  <a:rPr lang="fr-FR" sz="825" dirty="0">
                    <a:solidFill>
                      <a:srgbClr val="009600"/>
                    </a:solidFill>
                  </a:rPr>
                  <a:t>Niveau 1</a:t>
                </a:r>
              </a:p>
            </p:txBody>
          </p:sp>
          <p:sp>
            <p:nvSpPr>
              <p:cNvPr id="21" name="ZoneTexte 20"/>
              <p:cNvSpPr txBox="1"/>
              <p:nvPr/>
            </p:nvSpPr>
            <p:spPr>
              <a:xfrm>
                <a:off x="3210001" y="5962004"/>
                <a:ext cx="869100" cy="292388"/>
              </a:xfrm>
              <a:prstGeom prst="rect">
                <a:avLst/>
              </a:prstGeom>
              <a:noFill/>
            </p:spPr>
            <p:txBody>
              <a:bodyPr wrap="square" rtlCol="0">
                <a:spAutoFit/>
              </a:bodyPr>
              <a:lstStyle/>
              <a:p>
                <a:pPr algn="just"/>
                <a:r>
                  <a:rPr lang="fr-FR" sz="825" dirty="0">
                    <a:solidFill>
                      <a:srgbClr val="D80001"/>
                    </a:solidFill>
                  </a:rPr>
                  <a:t>Niveau 2</a:t>
                </a:r>
              </a:p>
            </p:txBody>
          </p:sp>
          <p:sp>
            <p:nvSpPr>
              <p:cNvPr id="22" name="ZoneTexte 21"/>
              <p:cNvSpPr txBox="1"/>
              <p:nvPr/>
            </p:nvSpPr>
            <p:spPr>
              <a:xfrm>
                <a:off x="4254454" y="5975702"/>
                <a:ext cx="869100" cy="292388"/>
              </a:xfrm>
              <a:prstGeom prst="rect">
                <a:avLst/>
              </a:prstGeom>
              <a:noFill/>
            </p:spPr>
            <p:txBody>
              <a:bodyPr wrap="square" rtlCol="0">
                <a:spAutoFit/>
              </a:bodyPr>
              <a:lstStyle/>
              <a:p>
                <a:pPr algn="just"/>
                <a:r>
                  <a:rPr lang="fr-FR" sz="825" dirty="0">
                    <a:solidFill>
                      <a:srgbClr val="0000DC"/>
                    </a:solidFill>
                  </a:rPr>
                  <a:t>Niveau 3</a:t>
                </a:r>
              </a:p>
            </p:txBody>
          </p:sp>
          <p:sp>
            <p:nvSpPr>
              <p:cNvPr id="23" name="Étoile à 5 branches 22"/>
              <p:cNvSpPr/>
              <p:nvPr/>
            </p:nvSpPr>
            <p:spPr>
              <a:xfrm>
                <a:off x="3863752" y="4159878"/>
                <a:ext cx="285870" cy="2161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24" name="Étoile à 5 branches 23"/>
              <p:cNvSpPr/>
              <p:nvPr/>
            </p:nvSpPr>
            <p:spPr>
              <a:xfrm>
                <a:off x="4658002" y="2852936"/>
                <a:ext cx="285870" cy="2161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25" name="Étoile à 5 branches 24"/>
              <p:cNvSpPr/>
              <p:nvPr/>
            </p:nvSpPr>
            <p:spPr>
              <a:xfrm>
                <a:off x="2570110" y="4653136"/>
                <a:ext cx="285870" cy="2161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26" name="Ellipse 25"/>
              <p:cNvSpPr/>
              <p:nvPr/>
            </p:nvSpPr>
            <p:spPr>
              <a:xfrm>
                <a:off x="4017317" y="2875916"/>
                <a:ext cx="226470" cy="226647"/>
              </a:xfrm>
              <a:prstGeom prst="ellipse">
                <a:avLst/>
              </a:prstGeom>
              <a:solidFill>
                <a:srgbClr val="BE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7" name="Connecteur droit 26"/>
              <p:cNvCxnSpPr>
                <a:stCxn id="26" idx="6"/>
              </p:cNvCxnSpPr>
              <p:nvPr/>
            </p:nvCxnSpPr>
            <p:spPr>
              <a:xfrm flipV="1">
                <a:off x="4243787" y="2985332"/>
                <a:ext cx="414215" cy="3908"/>
              </a:xfrm>
              <a:prstGeom prst="line">
                <a:avLst/>
              </a:prstGeom>
              <a:ln w="12700">
                <a:solidFill>
                  <a:srgbClr val="BE145F"/>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2966257" y="2847602"/>
                <a:ext cx="1223121" cy="292388"/>
              </a:xfrm>
              <a:prstGeom prst="rect">
                <a:avLst/>
              </a:prstGeom>
              <a:noFill/>
            </p:spPr>
            <p:txBody>
              <a:bodyPr wrap="square" rtlCol="0">
                <a:spAutoFit/>
              </a:bodyPr>
              <a:lstStyle/>
              <a:p>
                <a:pPr algn="just"/>
                <a:r>
                  <a:rPr lang="fr-FR" sz="825" dirty="0">
                    <a:solidFill>
                      <a:srgbClr val="BE145F"/>
                    </a:solidFill>
                  </a:rPr>
                  <a:t>Récompenses</a:t>
                </a:r>
              </a:p>
            </p:txBody>
          </p:sp>
          <p:cxnSp>
            <p:nvCxnSpPr>
              <p:cNvPr id="29" name="Connecteur droit avec flèche 28"/>
              <p:cNvCxnSpPr/>
              <p:nvPr/>
            </p:nvCxnSpPr>
            <p:spPr>
              <a:xfrm flipV="1">
                <a:off x="1270383" y="3161877"/>
                <a:ext cx="2736304" cy="216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rot="19287257">
                <a:off x="871454" y="3963164"/>
                <a:ext cx="2913547" cy="461665"/>
              </a:xfrm>
              <a:prstGeom prst="rect">
                <a:avLst/>
              </a:prstGeom>
              <a:noFill/>
            </p:spPr>
            <p:txBody>
              <a:bodyPr wrap="square" rtlCol="0">
                <a:spAutoFit/>
              </a:bodyPr>
              <a:lstStyle/>
              <a:p>
                <a:pPr algn="ctr"/>
                <a:r>
                  <a:rPr lang="fr-FR" sz="825" dirty="0">
                    <a:solidFill>
                      <a:srgbClr val="0000DC"/>
                    </a:solidFill>
                  </a:rPr>
                  <a:t>Parcours à difficulté progressive</a:t>
                </a:r>
              </a:p>
              <a:p>
                <a:pPr algn="ctr"/>
                <a:r>
                  <a:rPr lang="fr-FR" sz="825" b="1" dirty="0"/>
                  <a:t>Objectif =&gt; challenge =&gt; récompense</a:t>
                </a:r>
              </a:p>
            </p:txBody>
          </p:sp>
          <p:cxnSp>
            <p:nvCxnSpPr>
              <p:cNvPr id="31" name="Connecteur droit 30"/>
              <p:cNvCxnSpPr/>
              <p:nvPr/>
            </p:nvCxnSpPr>
            <p:spPr>
              <a:xfrm flipH="1">
                <a:off x="4079101" y="3088875"/>
                <a:ext cx="17431" cy="1071003"/>
              </a:xfrm>
              <a:prstGeom prst="line">
                <a:avLst/>
              </a:prstGeom>
              <a:ln w="12700">
                <a:solidFill>
                  <a:srgbClr val="BE145F"/>
                </a:solidFill>
              </a:ln>
            </p:spPr>
            <p:style>
              <a:lnRef idx="1">
                <a:schemeClr val="accent1"/>
              </a:lnRef>
              <a:fillRef idx="0">
                <a:schemeClr val="accent1"/>
              </a:fillRef>
              <a:effectRef idx="0">
                <a:schemeClr val="accent1"/>
              </a:effectRef>
              <a:fontRef idx="minor">
                <a:schemeClr val="tx1"/>
              </a:fontRef>
            </p:style>
          </p:cxnSp>
          <p:sp>
            <p:nvSpPr>
              <p:cNvPr id="32" name="Accolade fermante 31"/>
              <p:cNvSpPr/>
              <p:nvPr/>
            </p:nvSpPr>
            <p:spPr>
              <a:xfrm>
                <a:off x="5083290" y="3174571"/>
                <a:ext cx="220622" cy="2774709"/>
              </a:xfrm>
              <a:prstGeom prst="rightBrace">
                <a:avLst/>
              </a:prstGeom>
            </p:spPr>
            <p:style>
              <a:lnRef idx="2">
                <a:schemeClr val="dk1"/>
              </a:lnRef>
              <a:fillRef idx="0">
                <a:schemeClr val="dk1"/>
              </a:fillRef>
              <a:effectRef idx="1">
                <a:schemeClr val="dk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p>
            </p:txBody>
          </p:sp>
          <p:sp>
            <p:nvSpPr>
              <p:cNvPr id="33" name="ZoneTexte 32"/>
              <p:cNvSpPr txBox="1"/>
              <p:nvPr/>
            </p:nvSpPr>
            <p:spPr>
              <a:xfrm>
                <a:off x="4262076" y="4219760"/>
                <a:ext cx="4542751" cy="553998"/>
              </a:xfrm>
              <a:prstGeom prst="rect">
                <a:avLst/>
              </a:prstGeom>
              <a:noFill/>
            </p:spPr>
            <p:txBody>
              <a:bodyPr wrap="square" rtlCol="0">
                <a:spAutoFit/>
              </a:bodyPr>
              <a:lstStyle/>
              <a:p>
                <a:pPr algn="ctr"/>
                <a:r>
                  <a:rPr lang="fr-FR" sz="1050" dirty="0">
                    <a:latin typeface="Calibri" panose="020F0502020204030204" pitchFamily="34" charset="0"/>
                    <a:cs typeface="Calibri" panose="020F0502020204030204" pitchFamily="34" charset="0"/>
                  </a:rPr>
                  <a:t>Représentation du réel = </a:t>
                </a:r>
                <a:endParaRPr lang="fr-FR" sz="1050" dirty="0" smtClean="0">
                  <a:latin typeface="Calibri" panose="020F0502020204030204" pitchFamily="34" charset="0"/>
                  <a:cs typeface="Calibri" panose="020F0502020204030204" pitchFamily="34" charset="0"/>
                </a:endParaRPr>
              </a:p>
              <a:p>
                <a:pPr algn="ctr"/>
                <a:r>
                  <a:rPr lang="fr-FR" sz="1050" dirty="0" smtClean="0">
                    <a:latin typeface="Calibri" panose="020F0502020204030204" pitchFamily="34" charset="0"/>
                    <a:cs typeface="Calibri" panose="020F0502020204030204" pitchFamily="34" charset="0"/>
                  </a:rPr>
                  <a:t>apprentissage </a:t>
                </a:r>
                <a:r>
                  <a:rPr lang="fr-FR" sz="1050" dirty="0">
                    <a:latin typeface="Calibri" panose="020F0502020204030204" pitchFamily="34" charset="0"/>
                    <a:cs typeface="Calibri" panose="020F0502020204030204" pitchFamily="34" charset="0"/>
                  </a:rPr>
                  <a:t>par problème</a:t>
                </a:r>
              </a:p>
            </p:txBody>
          </p:sp>
        </p:grpSp>
        <p:grpSp>
          <p:nvGrpSpPr>
            <p:cNvPr id="9" name="Groupe 8"/>
            <p:cNvGrpSpPr/>
            <p:nvPr/>
          </p:nvGrpSpPr>
          <p:grpSpPr>
            <a:xfrm>
              <a:off x="4007768" y="6147575"/>
              <a:ext cx="4680520" cy="233753"/>
              <a:chOff x="4007768" y="6090753"/>
              <a:chExt cx="4680520" cy="233753"/>
            </a:xfrm>
          </p:grpSpPr>
          <p:cxnSp>
            <p:nvCxnSpPr>
              <p:cNvPr id="10" name="Connecteur droit avec flèche 9"/>
              <p:cNvCxnSpPr/>
              <p:nvPr/>
            </p:nvCxnSpPr>
            <p:spPr>
              <a:xfrm>
                <a:off x="4007768" y="6321963"/>
                <a:ext cx="46805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4007768" y="6090753"/>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4439816" y="6093296"/>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4864985" y="6093296"/>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5197234" y="6093296"/>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5563224" y="6093296"/>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5989593" y="6093296"/>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6348028" y="6090753"/>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6780004" y="6090753"/>
                <a:ext cx="0" cy="23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6" name="ZoneTexte 5"/>
          <p:cNvSpPr txBox="1"/>
          <p:nvPr/>
        </p:nvSpPr>
        <p:spPr>
          <a:xfrm>
            <a:off x="5343701" y="6559460"/>
            <a:ext cx="1897604" cy="253916"/>
          </a:xfrm>
          <a:prstGeom prst="rect">
            <a:avLst/>
          </a:prstGeom>
          <a:noFill/>
        </p:spPr>
        <p:txBody>
          <a:bodyPr wrap="square" rtlCol="0">
            <a:spAutoFit/>
          </a:bodyPr>
          <a:lstStyle/>
          <a:p>
            <a:pPr algn="ctr"/>
            <a:r>
              <a:rPr lang="fr-FR" sz="1050" dirty="0">
                <a:solidFill>
                  <a:srgbClr val="468FDA"/>
                </a:solidFill>
                <a:latin typeface="Calibri" panose="020F0502020204030204" pitchFamily="34" charset="0"/>
                <a:cs typeface="Calibri" panose="020F0502020204030204" pitchFamily="34" charset="0"/>
              </a:rPr>
              <a:t>Données d’apprentissages</a:t>
            </a:r>
          </a:p>
        </p:txBody>
      </p:sp>
      <p:sp>
        <p:nvSpPr>
          <p:cNvPr id="7" name="ZoneTexte 6"/>
          <p:cNvSpPr txBox="1"/>
          <p:nvPr/>
        </p:nvSpPr>
        <p:spPr>
          <a:xfrm>
            <a:off x="8027340" y="6392595"/>
            <a:ext cx="1168514" cy="415498"/>
          </a:xfrm>
          <a:prstGeom prst="rect">
            <a:avLst/>
          </a:prstGeom>
          <a:noFill/>
        </p:spPr>
        <p:txBody>
          <a:bodyPr wrap="square" rtlCol="0">
            <a:spAutoFit/>
          </a:bodyPr>
          <a:lstStyle/>
          <a:p>
            <a:pPr algn="ctr"/>
            <a:r>
              <a:rPr lang="fr-FR" sz="1050" dirty="0">
                <a:solidFill>
                  <a:srgbClr val="468FDA"/>
                </a:solidFill>
                <a:latin typeface="Calibri" panose="020F0502020204030204" pitchFamily="34" charset="0"/>
                <a:cs typeface="Calibri" panose="020F0502020204030204" pitchFamily="34" charset="0"/>
              </a:rPr>
              <a:t>Equipe de recherche</a:t>
            </a:r>
          </a:p>
        </p:txBody>
      </p:sp>
      <p:sp>
        <p:nvSpPr>
          <p:cNvPr id="36" name="Shape 110"/>
          <p:cNvSpPr txBox="1"/>
          <p:nvPr/>
        </p:nvSpPr>
        <p:spPr>
          <a:xfrm>
            <a:off x="-216532" y="1196752"/>
            <a:ext cx="8388932" cy="4680520"/>
          </a:xfrm>
          <a:prstGeom prst="rect">
            <a:avLst/>
          </a:prstGeom>
          <a:noFill/>
          <a:ln>
            <a:noFill/>
          </a:ln>
        </p:spPr>
        <p:txBody>
          <a:bodyPr wrap="square" lIns="51431" tIns="25706" rIns="51431" bIns="25706" anchor="t" anchorCtr="0">
            <a:noAutofit/>
          </a:bodyPr>
          <a:lstStyle/>
          <a:p>
            <a:pPr marL="342900">
              <a:spcBef>
                <a:spcPts val="450"/>
              </a:spcBef>
              <a:spcAft>
                <a:spcPts val="0"/>
              </a:spcAft>
            </a:pPr>
            <a:r>
              <a:rPr lang="en" sz="1500" b="1" dirty="0" smtClean="0">
                <a:solidFill>
                  <a:srgbClr val="E05206"/>
                </a:solidFill>
                <a:latin typeface="Calibri"/>
                <a:ea typeface="Calibri"/>
                <a:cs typeface="Calibri"/>
                <a:sym typeface="Calibri"/>
              </a:rPr>
              <a:t>L’apport des jeux sérieux dans le processus d’apprentissage : </a:t>
            </a:r>
            <a:endParaRPr lang="en" sz="1500" b="1" dirty="0">
              <a:solidFill>
                <a:srgbClr val="E05206"/>
              </a:solidFill>
              <a:latin typeface="Calibri"/>
              <a:ea typeface="Calibri"/>
              <a:cs typeface="Calibri"/>
              <a:sym typeface="Calibri"/>
            </a:endParaRPr>
          </a:p>
          <a:p>
            <a:pPr marL="342900">
              <a:spcBef>
                <a:spcPts val="450"/>
              </a:spcBef>
              <a:spcAft>
                <a:spcPts val="0"/>
              </a:spcAft>
            </a:pPr>
            <a:endParaRPr lang="fr-FR" sz="1500" dirty="0" smtClean="0">
              <a:solidFill>
                <a:srgbClr val="665546"/>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 Peut traiter des groupes en faisant de la différentiation/ de l’individualisation </a:t>
            </a:r>
          </a:p>
          <a:p>
            <a:pPr marL="342900">
              <a:spcBef>
                <a:spcPts val="450"/>
              </a:spcBef>
              <a:spcAft>
                <a:spcPts val="0"/>
              </a:spcAft>
            </a:pPr>
            <a:r>
              <a:rPr lang="fr-FR" sz="1500" dirty="0" smtClean="0">
                <a:solidFill>
                  <a:srgbClr val="665546"/>
                </a:solidFill>
                <a:latin typeface="Calibri"/>
                <a:ea typeface="Calibri"/>
                <a:cs typeface="Calibri"/>
                <a:sym typeface="Calibri"/>
              </a:rPr>
              <a:t>- Captive l’attention de l’étudiant par des « matériaux attrayants » </a:t>
            </a:r>
            <a:endParaRPr lang="fr-FR" sz="1500" dirty="0">
              <a:solidFill>
                <a:srgbClr val="665546"/>
              </a:solidFill>
              <a:latin typeface="Calibri"/>
              <a:ea typeface="Calibri"/>
              <a:cs typeface="Calibri"/>
              <a:sym typeface="Wingdings" panose="05000000000000000000" pitchFamily="2" charset="2"/>
            </a:endParaRPr>
          </a:p>
          <a:p>
            <a:pPr marL="342900">
              <a:spcBef>
                <a:spcPts val="450"/>
              </a:spcBef>
              <a:spcAft>
                <a:spcPts val="0"/>
              </a:spcAft>
            </a:pPr>
            <a:r>
              <a:rPr lang="fr-FR" sz="1500" dirty="0" smtClean="0">
                <a:solidFill>
                  <a:srgbClr val="665546"/>
                </a:solidFill>
                <a:latin typeface="Calibri"/>
                <a:ea typeface="Calibri"/>
                <a:cs typeface="Calibri"/>
                <a:sym typeface="Wingdings" panose="05000000000000000000" pitchFamily="2" charset="2"/>
              </a:rPr>
              <a:t>	</a:t>
            </a:r>
            <a:r>
              <a:rPr lang="fr-FR" sz="1500" dirty="0" smtClean="0">
                <a:solidFill>
                  <a:srgbClr val="E05206"/>
                </a:solidFill>
                <a:latin typeface="Calibri"/>
                <a:ea typeface="Calibri"/>
                <a:cs typeface="Calibri"/>
                <a:sym typeface="Wingdings" panose="05000000000000000000" pitchFamily="2" charset="2"/>
              </a:rPr>
              <a:t>- </a:t>
            </a:r>
            <a:r>
              <a:rPr lang="fr-FR" sz="1500" dirty="0" err="1">
                <a:solidFill>
                  <a:srgbClr val="E05206"/>
                </a:solidFill>
                <a:latin typeface="Calibri"/>
                <a:ea typeface="Calibri"/>
                <a:cs typeface="Calibri"/>
                <a:sym typeface="Wingdings" panose="05000000000000000000" pitchFamily="2" charset="2"/>
              </a:rPr>
              <a:t>g</a:t>
            </a:r>
            <a:r>
              <a:rPr lang="fr-FR" sz="1500" dirty="0" err="1" smtClean="0">
                <a:solidFill>
                  <a:srgbClr val="E05206"/>
                </a:solidFill>
                <a:latin typeface="Calibri"/>
                <a:ea typeface="Calibri"/>
                <a:cs typeface="Calibri"/>
                <a:sym typeface="Wingdings" panose="05000000000000000000" pitchFamily="2" charset="2"/>
              </a:rPr>
              <a:t>ame</a:t>
            </a:r>
            <a:r>
              <a:rPr lang="fr-FR" sz="1500" dirty="0" smtClean="0">
                <a:solidFill>
                  <a:srgbClr val="E05206"/>
                </a:solidFill>
                <a:latin typeface="Calibri"/>
                <a:ea typeface="Calibri"/>
                <a:cs typeface="Calibri"/>
                <a:sym typeface="Wingdings" panose="05000000000000000000" pitchFamily="2" charset="2"/>
              </a:rPr>
              <a:t> Design</a:t>
            </a:r>
          </a:p>
          <a:p>
            <a:pPr marL="342900">
              <a:spcBef>
                <a:spcPts val="450"/>
              </a:spcBef>
              <a:spcAft>
                <a:spcPts val="0"/>
              </a:spcAft>
            </a:pPr>
            <a:r>
              <a:rPr lang="fr-FR" sz="1500" dirty="0" smtClean="0">
                <a:solidFill>
                  <a:srgbClr val="665546"/>
                </a:solidFill>
                <a:latin typeface="Calibri"/>
                <a:ea typeface="Calibri"/>
                <a:cs typeface="Calibri"/>
                <a:sym typeface="Calibri"/>
              </a:rPr>
              <a:t>- Permet la manipulation des concepts via la simulation : </a:t>
            </a:r>
          </a:p>
          <a:p>
            <a:pPr marL="342900">
              <a:spcBef>
                <a:spcPts val="450"/>
              </a:spcBef>
              <a:spcAft>
                <a:spcPts val="0"/>
              </a:spcAft>
            </a:pPr>
            <a:r>
              <a:rPr lang="fr-FR" sz="1500" dirty="0" smtClean="0">
                <a:solidFill>
                  <a:srgbClr val="665546"/>
                </a:solidFill>
                <a:latin typeface="Calibri"/>
                <a:ea typeface="Calibri"/>
                <a:cs typeface="Calibri"/>
                <a:sym typeface="Calibri"/>
              </a:rPr>
              <a:t>	</a:t>
            </a:r>
            <a:r>
              <a:rPr lang="fr-FR" sz="1500" dirty="0" smtClean="0">
                <a:solidFill>
                  <a:srgbClr val="E05206"/>
                </a:solidFill>
                <a:latin typeface="Calibri"/>
                <a:ea typeface="Calibri"/>
                <a:cs typeface="Calibri"/>
                <a:sym typeface="Calibri"/>
              </a:rPr>
              <a:t>- lutte contre les fausses/non représentations</a:t>
            </a:r>
          </a:p>
          <a:p>
            <a:pPr marL="342900">
              <a:spcBef>
                <a:spcPts val="450"/>
              </a:spcBef>
              <a:spcAft>
                <a:spcPts val="0"/>
              </a:spcAft>
            </a:pPr>
            <a:r>
              <a:rPr lang="fr-FR" sz="1500" dirty="0">
                <a:solidFill>
                  <a:srgbClr val="665546"/>
                </a:solidFill>
                <a:latin typeface="Calibri"/>
                <a:ea typeface="Calibri"/>
                <a:cs typeface="Calibri"/>
                <a:sym typeface="Calibri"/>
              </a:rPr>
              <a:t>	</a:t>
            </a:r>
            <a:r>
              <a:rPr lang="fr-FR" sz="1500" dirty="0" smtClean="0">
                <a:solidFill>
                  <a:srgbClr val="665546"/>
                </a:solidFill>
                <a:latin typeface="Calibri"/>
                <a:ea typeface="Calibri"/>
                <a:cs typeface="Calibri"/>
                <a:sym typeface="Calibri"/>
              </a:rPr>
              <a:t>- </a:t>
            </a:r>
            <a:r>
              <a:rPr lang="fr-FR" sz="1500" dirty="0" smtClean="0">
                <a:solidFill>
                  <a:srgbClr val="E05206"/>
                </a:solidFill>
                <a:latin typeface="Calibri"/>
                <a:ea typeface="Calibri"/>
                <a:cs typeface="Calibri"/>
                <a:sym typeface="Calibri"/>
              </a:rPr>
              <a:t>développement du « sens physique »</a:t>
            </a: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 Crée une situation d’apprentissage sans condition d’échec</a:t>
            </a: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smtClean="0">
                <a:solidFill>
                  <a:srgbClr val="665546"/>
                </a:solidFill>
                <a:latin typeface="Calibri"/>
                <a:ea typeface="Calibri"/>
                <a:cs typeface="Calibri"/>
                <a:sym typeface="Calibri"/>
              </a:rPr>
              <a:t>- Crée </a:t>
            </a:r>
            <a:r>
              <a:rPr lang="fr-FR" sz="1500" dirty="0">
                <a:solidFill>
                  <a:srgbClr val="665546"/>
                </a:solidFill>
                <a:latin typeface="Calibri"/>
                <a:ea typeface="Calibri"/>
                <a:cs typeface="Calibri"/>
                <a:sym typeface="Calibri"/>
              </a:rPr>
              <a:t>une curiosité sensorielle et cognitive chez </a:t>
            </a:r>
            <a:r>
              <a:rPr lang="fr-FR" sz="1500" dirty="0" smtClean="0">
                <a:solidFill>
                  <a:srgbClr val="665546"/>
                </a:solidFill>
                <a:latin typeface="Calibri"/>
                <a:ea typeface="Calibri"/>
                <a:cs typeface="Calibri"/>
                <a:sym typeface="Calibri"/>
              </a:rPr>
              <a:t>l’étudiant</a:t>
            </a:r>
          </a:p>
          <a:p>
            <a:pPr marL="342900">
              <a:spcBef>
                <a:spcPts val="450"/>
              </a:spcBef>
              <a:spcAft>
                <a:spcPts val="0"/>
              </a:spcAft>
            </a:pPr>
            <a:r>
              <a:rPr lang="fr-FR" sz="1500" dirty="0" smtClean="0">
                <a:solidFill>
                  <a:srgbClr val="665546"/>
                </a:solidFill>
                <a:latin typeface="Calibri"/>
                <a:ea typeface="Calibri"/>
                <a:cs typeface="Calibri"/>
                <a:sym typeface="Calibri"/>
              </a:rPr>
              <a:t>- Développe </a:t>
            </a:r>
            <a:r>
              <a:rPr lang="fr-FR" sz="1500" dirty="0">
                <a:solidFill>
                  <a:srgbClr val="665546"/>
                </a:solidFill>
                <a:latin typeface="Calibri"/>
                <a:ea typeface="Calibri"/>
                <a:cs typeface="Calibri"/>
                <a:sym typeface="Calibri"/>
              </a:rPr>
              <a:t>le désir d’atteindre les objectifs et </a:t>
            </a:r>
            <a:r>
              <a:rPr lang="fr-FR" sz="1500" dirty="0" smtClean="0">
                <a:solidFill>
                  <a:srgbClr val="665546"/>
                </a:solidFill>
                <a:latin typeface="Calibri"/>
                <a:ea typeface="Calibri"/>
                <a:cs typeface="Calibri"/>
                <a:sym typeface="Calibri"/>
              </a:rPr>
              <a:t>d’avoir </a:t>
            </a:r>
            <a:r>
              <a:rPr lang="fr-FR" sz="1500" dirty="0">
                <a:solidFill>
                  <a:srgbClr val="665546"/>
                </a:solidFill>
                <a:latin typeface="Calibri"/>
                <a:ea typeface="Calibri"/>
                <a:cs typeface="Calibri"/>
                <a:sym typeface="Calibri"/>
              </a:rPr>
              <a:t>un bon </a:t>
            </a:r>
          </a:p>
          <a:p>
            <a:pPr marL="342900">
              <a:spcBef>
                <a:spcPts val="450"/>
              </a:spcBef>
              <a:spcAft>
                <a:spcPts val="0"/>
              </a:spcAft>
            </a:pPr>
            <a:r>
              <a:rPr lang="fr-FR" sz="1500" dirty="0" smtClean="0">
                <a:solidFill>
                  <a:srgbClr val="665546"/>
                </a:solidFill>
                <a:latin typeface="Calibri"/>
                <a:ea typeface="Calibri"/>
                <a:cs typeface="Calibri"/>
                <a:sym typeface="Calibri"/>
              </a:rPr>
              <a:t>feedback </a:t>
            </a:r>
            <a:r>
              <a:rPr lang="fr-FR" sz="1500" dirty="0">
                <a:solidFill>
                  <a:srgbClr val="665546"/>
                </a:solidFill>
                <a:latin typeface="Calibri"/>
                <a:ea typeface="Calibri"/>
                <a:cs typeface="Calibri"/>
                <a:sym typeface="Calibri"/>
              </a:rPr>
              <a:t>pour améliorer ses compétences</a:t>
            </a: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a:solidFill>
                  <a:srgbClr val="665546"/>
                </a:solidFill>
                <a:latin typeface="Calibri"/>
                <a:ea typeface="Calibri"/>
                <a:cs typeface="Calibri"/>
                <a:sym typeface="Calibri"/>
              </a:rPr>
              <a:t> </a:t>
            </a: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Tree>
    <p:extLst>
      <p:ext uri="{BB962C8B-B14F-4D97-AF65-F5344CB8AC3E}">
        <p14:creationId xmlns:p14="http://schemas.microsoft.com/office/powerpoint/2010/main" val="5310761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512" y="918100"/>
            <a:ext cx="8561200" cy="5463228"/>
          </a:xfrm>
          <a:prstGeom prst="rect">
            <a:avLst/>
          </a:prstGeom>
        </p:spPr>
      </p:pic>
      <p:sp>
        <p:nvSpPr>
          <p:cNvPr id="109" name="Shape 109"/>
          <p:cNvSpPr txBox="1">
            <a:spLocks noGrp="1"/>
          </p:cNvSpPr>
          <p:nvPr>
            <p:ph type="title"/>
          </p:nvPr>
        </p:nvSpPr>
        <p:spPr>
          <a:xfrm>
            <a:off x="3761908" y="523429"/>
            <a:ext cx="5238584" cy="745331"/>
          </a:xfrm>
          <a:prstGeom prst="rect">
            <a:avLst/>
          </a:prstGeom>
          <a:noFill/>
          <a:ln>
            <a:noFill/>
          </a:ln>
        </p:spPr>
        <p:txBody>
          <a:bodyPr vert="horz" wrap="square" lIns="68569" tIns="34275" rIns="68569" bIns="34275" numCol="1" anchor="ctr" anchorCtr="0" compatLnSpc="1">
            <a:prstTxWarp prst="textNoShape">
              <a:avLst/>
            </a:prstTxWarp>
            <a:noAutofit/>
          </a:bodyPr>
          <a:lstStyle/>
          <a:p>
            <a:pPr>
              <a:spcBef>
                <a:spcPts val="0"/>
              </a:spcBef>
              <a:spcAft>
                <a:spcPts val="0"/>
              </a:spcAft>
              <a:buSzPct val="25000"/>
            </a:pPr>
            <a:r>
              <a:rPr lang="fr-FR" sz="1500" dirty="0">
                <a:solidFill>
                  <a:srgbClr val="2A306B"/>
                </a:solidFill>
              </a:rPr>
              <a:t>Répondre au défi du jeu sérieux à l'Université : l'expérience menée à l'UPMC</a:t>
            </a:r>
          </a:p>
        </p:txBody>
      </p:sp>
      <p:sp>
        <p:nvSpPr>
          <p:cNvPr id="34" name="Shape 110"/>
          <p:cNvSpPr txBox="1"/>
          <p:nvPr/>
        </p:nvSpPr>
        <p:spPr>
          <a:xfrm>
            <a:off x="2555776" y="1556792"/>
            <a:ext cx="6408712" cy="360040"/>
          </a:xfrm>
          <a:prstGeom prst="rect">
            <a:avLst/>
          </a:prstGeom>
          <a:noFill/>
          <a:ln>
            <a:noFill/>
          </a:ln>
        </p:spPr>
        <p:txBody>
          <a:bodyPr wrap="square" lIns="51431" tIns="25706" rIns="51431" bIns="25706" anchor="t" anchorCtr="0">
            <a:noAutofit/>
          </a:bodyPr>
          <a:lstStyle/>
          <a:p>
            <a:pPr marL="342900">
              <a:spcBef>
                <a:spcPts val="450"/>
              </a:spcBef>
              <a:spcAft>
                <a:spcPts val="0"/>
              </a:spcAft>
            </a:pPr>
            <a:r>
              <a:rPr lang="en" sz="1500" b="1" dirty="0" smtClean="0">
                <a:solidFill>
                  <a:srgbClr val="E05206"/>
                </a:solidFill>
                <a:latin typeface="Calibri"/>
                <a:ea typeface="Calibri"/>
                <a:cs typeface="Calibri"/>
                <a:sym typeface="Calibri"/>
              </a:rPr>
              <a:t>Taxonomie de Bloom dans les jeux : </a:t>
            </a:r>
            <a:endParaRPr lang="en" sz="1500" b="1" dirty="0">
              <a:solidFill>
                <a:srgbClr val="E0520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fr-FR" sz="1500" dirty="0">
                <a:solidFill>
                  <a:srgbClr val="665546"/>
                </a:solidFill>
                <a:latin typeface="Calibri"/>
                <a:ea typeface="Calibri"/>
                <a:cs typeface="Calibri"/>
                <a:sym typeface="Calibri"/>
              </a:rPr>
              <a:t> </a:t>
            </a:r>
          </a:p>
          <a:p>
            <a:pPr marL="342900">
              <a:spcBef>
                <a:spcPts val="450"/>
              </a:spcBef>
              <a:spcAft>
                <a:spcPts val="0"/>
              </a:spcAft>
            </a:pP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Tree>
    <p:extLst>
      <p:ext uri="{BB962C8B-B14F-4D97-AF65-F5344CB8AC3E}">
        <p14:creationId xmlns:p14="http://schemas.microsoft.com/office/powerpoint/2010/main" val="20836846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4380532" y="3157825"/>
            <a:ext cx="4727972" cy="2287399"/>
          </a:xfrm>
          <a:prstGeom prst="rect">
            <a:avLst/>
          </a:prstGeom>
        </p:spPr>
      </p:pic>
      <p:sp>
        <p:nvSpPr>
          <p:cNvPr id="33" name="ZoneTexte 32"/>
          <p:cNvSpPr txBox="1"/>
          <p:nvPr/>
        </p:nvSpPr>
        <p:spPr>
          <a:xfrm>
            <a:off x="179512" y="5589243"/>
            <a:ext cx="4446901" cy="523221"/>
          </a:xfrm>
          <a:prstGeom prst="rect">
            <a:avLst/>
          </a:prstGeom>
          <a:noFill/>
        </p:spPr>
        <p:txBody>
          <a:bodyPr wrap="square" rtlCol="0">
            <a:spAutoFit/>
          </a:bodyPr>
          <a:lstStyle/>
          <a:p>
            <a:r>
              <a:rPr lang="fr-FR" sz="1000" dirty="0">
                <a:solidFill>
                  <a:srgbClr val="2876DD"/>
                </a:solidFill>
              </a:rPr>
              <a:t>Proportion de joueurs de jeux vidéo en France en 2016, </a:t>
            </a:r>
            <a:r>
              <a:rPr lang="fr-FR" sz="1000" dirty="0">
                <a:solidFill>
                  <a:srgbClr val="EA3F34"/>
                </a:solidFill>
              </a:rPr>
              <a:t>par tranche d'âge</a:t>
            </a:r>
            <a:r>
              <a:rPr lang="fr-FR" sz="1000" dirty="0">
                <a:solidFill>
                  <a:srgbClr val="2876DD"/>
                </a:solidFill>
              </a:rPr>
              <a:t>.</a:t>
            </a:r>
          </a:p>
          <a:p>
            <a:r>
              <a:rPr lang="fr-FR" sz="900" i="1" u="sng" dirty="0" smtClean="0"/>
              <a:t>Source</a:t>
            </a:r>
            <a:r>
              <a:rPr lang="fr-FR" sz="900" i="1" dirty="0" smtClean="0"/>
              <a:t> : </a:t>
            </a:r>
            <a:r>
              <a:rPr lang="fr-FR" sz="900" i="1" dirty="0" err="1" smtClean="0"/>
              <a:t>https</a:t>
            </a:r>
            <a:r>
              <a:rPr lang="fr-FR" sz="900" i="1" dirty="0" smtClean="0"/>
              <a:t>://</a:t>
            </a:r>
            <a:r>
              <a:rPr lang="fr-FR" sz="900" i="1" dirty="0" err="1" smtClean="0"/>
              <a:t>fr.statista.com</a:t>
            </a:r>
            <a:r>
              <a:rPr lang="fr-FR" sz="900" i="1" dirty="0" smtClean="0"/>
              <a:t>/statistiques/481002/proportion-</a:t>
            </a:r>
            <a:r>
              <a:rPr lang="fr-FR" sz="900" i="1" dirty="0" err="1" smtClean="0"/>
              <a:t>gamers</a:t>
            </a:r>
            <a:r>
              <a:rPr lang="fr-FR" sz="900" i="1" dirty="0" smtClean="0"/>
              <a:t>-</a:t>
            </a:r>
            <a:r>
              <a:rPr lang="fr-FR" sz="900" i="1" dirty="0" err="1" smtClean="0"/>
              <a:t>francais</a:t>
            </a:r>
            <a:r>
              <a:rPr lang="fr-FR" sz="900" i="1" dirty="0" smtClean="0"/>
              <a:t>-</a:t>
            </a:r>
            <a:r>
              <a:rPr lang="fr-FR" sz="900" i="1" dirty="0" err="1" smtClean="0"/>
              <a:t>age</a:t>
            </a:r>
            <a:r>
              <a:rPr lang="fr-FR" sz="900" i="1" dirty="0" smtClean="0"/>
              <a:t>-jeux-</a:t>
            </a:r>
            <a:r>
              <a:rPr lang="fr-FR" sz="900" i="1" dirty="0" err="1" smtClean="0"/>
              <a:t>video</a:t>
            </a:r>
            <a:r>
              <a:rPr lang="fr-FR" sz="800" i="1" dirty="0" smtClean="0"/>
              <a:t>/</a:t>
            </a:r>
            <a:endParaRPr lang="fr-FR" sz="800" i="1" dirty="0"/>
          </a:p>
        </p:txBody>
      </p:sp>
      <p:sp>
        <p:nvSpPr>
          <p:cNvPr id="42" name="ZoneTexte 41"/>
          <p:cNvSpPr txBox="1"/>
          <p:nvPr/>
        </p:nvSpPr>
        <p:spPr>
          <a:xfrm>
            <a:off x="5580112" y="5555267"/>
            <a:ext cx="2991158" cy="754053"/>
          </a:xfrm>
          <a:prstGeom prst="rect">
            <a:avLst/>
          </a:prstGeom>
          <a:noFill/>
        </p:spPr>
        <p:txBody>
          <a:bodyPr wrap="square" rtlCol="0">
            <a:spAutoFit/>
          </a:bodyPr>
          <a:lstStyle/>
          <a:p>
            <a:pPr algn="just"/>
            <a:r>
              <a:rPr lang="fr-FR" sz="900" dirty="0">
                <a:solidFill>
                  <a:srgbClr val="2876DD"/>
                </a:solidFill>
              </a:rPr>
              <a:t>Catégories d'applications les plus populaires dans l'App Store en décembre 2017, par part d'applications disponibles</a:t>
            </a:r>
          </a:p>
          <a:p>
            <a:r>
              <a:rPr lang="fr-FR" sz="800" i="1" u="sng" dirty="0"/>
              <a:t>Source</a:t>
            </a:r>
            <a:r>
              <a:rPr lang="fr-FR" sz="800" i="1" dirty="0"/>
              <a:t> : https://fr.statista.com/statistiques/570764/categories-d-applications-les-plus-populaires-dans-l-app-store/</a:t>
            </a:r>
            <a:endParaRPr lang="fr-FR" sz="700" i="1" dirty="0"/>
          </a:p>
        </p:txBody>
      </p:sp>
      <p:sp>
        <p:nvSpPr>
          <p:cNvPr id="34" name="Shape 110"/>
          <p:cNvSpPr txBox="1"/>
          <p:nvPr/>
        </p:nvSpPr>
        <p:spPr>
          <a:xfrm>
            <a:off x="-36512" y="980728"/>
            <a:ext cx="8856984" cy="1944216"/>
          </a:xfrm>
          <a:prstGeom prst="rect">
            <a:avLst/>
          </a:prstGeom>
          <a:noFill/>
          <a:ln>
            <a:noFill/>
          </a:ln>
        </p:spPr>
        <p:txBody>
          <a:bodyPr wrap="square" lIns="51431" tIns="25706" rIns="51431" bIns="25706" anchor="t" anchorCtr="0">
            <a:noAutofit/>
          </a:bodyPr>
          <a:lstStyle/>
          <a:p>
            <a:pPr marL="342900">
              <a:spcBef>
                <a:spcPts val="450"/>
              </a:spcBef>
              <a:spcAft>
                <a:spcPts val="0"/>
              </a:spcAft>
            </a:pPr>
            <a:r>
              <a:rPr lang="fr-FR" dirty="0" smtClean="0">
                <a:latin typeface="Calibri"/>
                <a:ea typeface="Calibri"/>
                <a:cs typeface="Calibri"/>
                <a:sym typeface="Calibri"/>
              </a:rPr>
              <a:t>Les jeux sont </a:t>
            </a:r>
            <a:r>
              <a:rPr lang="en" dirty="0" smtClean="0">
                <a:latin typeface="Calibri"/>
                <a:ea typeface="Calibri"/>
                <a:cs typeface="Calibri"/>
                <a:sym typeface="Calibri"/>
              </a:rPr>
              <a:t>:</a:t>
            </a:r>
            <a:r>
              <a:rPr lang="en" sz="1400" b="1" dirty="0" smtClean="0">
                <a:latin typeface="Calibri"/>
                <a:ea typeface="Calibri"/>
                <a:cs typeface="Calibri"/>
                <a:sym typeface="Calibri"/>
              </a:rPr>
              <a:t> </a:t>
            </a:r>
            <a:endParaRPr lang="fr-FR" sz="1400" dirty="0" smtClean="0">
              <a:latin typeface="Calibri"/>
              <a:ea typeface="Calibri"/>
              <a:cs typeface="Calibri"/>
              <a:sym typeface="Wingdings" panose="05000000000000000000" pitchFamily="2" charset="2"/>
            </a:endParaRPr>
          </a:p>
          <a:p>
            <a:pPr marL="342900">
              <a:spcBef>
                <a:spcPts val="450"/>
              </a:spcBef>
              <a:spcAft>
                <a:spcPts val="0"/>
              </a:spcAft>
            </a:pPr>
            <a:r>
              <a:rPr lang="fr-FR" sz="1500" dirty="0" smtClean="0">
                <a:solidFill>
                  <a:srgbClr val="EA3F34"/>
                </a:solidFill>
                <a:latin typeface="Calibri"/>
                <a:ea typeface="Calibri"/>
                <a:cs typeface="Calibri"/>
                <a:sym typeface="Wingdings" panose="05000000000000000000" pitchFamily="2" charset="2"/>
              </a:rPr>
              <a:t>- Immersifs, stimulent l’attention et rendent actif</a:t>
            </a:r>
          </a:p>
          <a:p>
            <a:pPr marL="342900">
              <a:spcBef>
                <a:spcPts val="450"/>
              </a:spcBef>
              <a:spcAft>
                <a:spcPts val="0"/>
              </a:spcAft>
            </a:pPr>
            <a:r>
              <a:rPr lang="fr-FR" sz="1500" dirty="0" smtClean="0">
                <a:solidFill>
                  <a:srgbClr val="EA3F34"/>
                </a:solidFill>
                <a:latin typeface="Calibri"/>
                <a:ea typeface="Calibri"/>
                <a:cs typeface="Calibri"/>
                <a:sym typeface="Wingdings" panose="05000000000000000000" pitchFamily="2" charset="2"/>
              </a:rPr>
              <a:t>- Apprentissage par l’erreur</a:t>
            </a:r>
          </a:p>
          <a:p>
            <a:pPr marL="342900">
              <a:spcBef>
                <a:spcPts val="450"/>
              </a:spcBef>
              <a:spcAft>
                <a:spcPts val="0"/>
              </a:spcAft>
            </a:pPr>
            <a:r>
              <a:rPr lang="fr-FR" sz="1500" dirty="0" smtClean="0">
                <a:solidFill>
                  <a:srgbClr val="EA3F34"/>
                </a:solidFill>
                <a:latin typeface="Calibri"/>
                <a:ea typeface="Calibri"/>
                <a:cs typeface="Calibri"/>
                <a:sym typeface="Wingdings" panose="05000000000000000000" pitchFamily="2" charset="2"/>
              </a:rPr>
              <a:t>- Aide à l’automatisation des processus cognitifs</a:t>
            </a:r>
          </a:p>
          <a:p>
            <a:pPr marL="342900">
              <a:spcBef>
                <a:spcPts val="450"/>
              </a:spcBef>
              <a:spcAft>
                <a:spcPts val="0"/>
              </a:spcAft>
            </a:pPr>
            <a:r>
              <a:rPr lang="fr-FR" sz="1500" dirty="0" smtClean="0">
                <a:solidFill>
                  <a:srgbClr val="665546"/>
                </a:solidFill>
                <a:latin typeface="Calibri"/>
                <a:ea typeface="Calibri"/>
                <a:cs typeface="Calibri"/>
                <a:sym typeface="Wingdings" panose="05000000000000000000" pitchFamily="2" charset="2"/>
              </a:rPr>
              <a:t>- en capacité de </a:t>
            </a:r>
            <a:r>
              <a:rPr lang="fr-FR" sz="1500" dirty="0" smtClean="0">
                <a:solidFill>
                  <a:srgbClr val="2A306B"/>
                </a:solidFill>
                <a:latin typeface="Calibri"/>
                <a:ea typeface="Calibri"/>
                <a:cs typeface="Calibri"/>
                <a:sym typeface="Wingdings" panose="05000000000000000000" pitchFamily="2" charset="2"/>
              </a:rPr>
              <a:t>gérer des joueurs très différents !</a:t>
            </a:r>
            <a:endParaRPr lang="fr-FR" sz="1500" dirty="0">
              <a:solidFill>
                <a:srgbClr val="665546"/>
              </a:solidFill>
              <a:latin typeface="Calibri"/>
              <a:ea typeface="Calibri"/>
              <a:cs typeface="Calibri"/>
              <a:sym typeface="Calibri"/>
            </a:endParaRPr>
          </a:p>
          <a:p>
            <a:pPr marL="342900">
              <a:spcBef>
                <a:spcPts val="450"/>
              </a:spcBef>
              <a:spcAft>
                <a:spcPts val="0"/>
              </a:spcAft>
            </a:pPr>
            <a:r>
              <a:rPr lang="en" sz="1500" dirty="0">
                <a:solidFill>
                  <a:srgbClr val="665546"/>
                </a:solidFill>
                <a:latin typeface="Calibri"/>
                <a:ea typeface="Calibri"/>
                <a:cs typeface="Calibri"/>
                <a:sym typeface="Calibri"/>
              </a:rPr>
              <a:t>			</a:t>
            </a:r>
            <a:r>
              <a:rPr lang="en" sz="1200" dirty="0">
                <a:solidFill>
                  <a:srgbClr val="665546"/>
                </a:solidFill>
                <a:latin typeface="Calibri"/>
                <a:ea typeface="Calibri"/>
                <a:cs typeface="Calibri"/>
                <a:sym typeface="Calibri"/>
              </a:rPr>
              <a:t>	</a:t>
            </a:r>
            <a:endParaRPr sz="1200" b="1" dirty="0">
              <a:solidFill>
                <a:srgbClr val="665546"/>
              </a:solidFill>
            </a:endParaRPr>
          </a:p>
        </p:txBody>
      </p:sp>
      <p:sp>
        <p:nvSpPr>
          <p:cNvPr id="11" name="Shape 109"/>
          <p:cNvSpPr txBox="1">
            <a:spLocks noGrp="1"/>
          </p:cNvSpPr>
          <p:nvPr>
            <p:ph type="title"/>
          </p:nvPr>
        </p:nvSpPr>
        <p:spPr>
          <a:prstGeom prst="rect">
            <a:avLst/>
          </a:prstGeom>
          <a:noFill/>
          <a:ln>
            <a:noFill/>
          </a:ln>
        </p:spPr>
        <p:txBody>
          <a:bodyPr vert="horz" wrap="square" lIns="68569" tIns="34275" rIns="68569" bIns="34275" numCol="1" anchor="ctr" anchorCtr="0" compatLnSpc="1">
            <a:prstTxWarp prst="textNoShape">
              <a:avLst/>
            </a:prstTxWarp>
            <a:noAutofit/>
          </a:bodyPr>
          <a:lstStyle/>
          <a:p>
            <a:pPr algn="ctr">
              <a:spcBef>
                <a:spcPts val="0"/>
              </a:spcBef>
              <a:spcAft>
                <a:spcPts val="0"/>
              </a:spcAft>
              <a:buSzPct val="25000"/>
            </a:pPr>
            <a:r>
              <a:rPr lang="fr-FR" sz="2800" b="1" dirty="0" smtClean="0">
                <a:solidFill>
                  <a:srgbClr val="2A306B"/>
                </a:solidFill>
              </a:rPr>
              <a:t>Pourquoi une plateforme de jeux @SU ?</a:t>
            </a:r>
            <a:endParaRPr lang="fr-FR" sz="2800" b="1" dirty="0">
              <a:solidFill>
                <a:srgbClr val="2A306B"/>
              </a:solidFill>
            </a:endParaRPr>
          </a:p>
        </p:txBody>
      </p:sp>
      <p:sp>
        <p:nvSpPr>
          <p:cNvPr id="3" name="Rectangle 2"/>
          <p:cNvSpPr/>
          <p:nvPr/>
        </p:nvSpPr>
        <p:spPr>
          <a:xfrm>
            <a:off x="996827" y="5949280"/>
            <a:ext cx="3791197" cy="369332"/>
          </a:xfrm>
          <a:prstGeom prst="rect">
            <a:avLst/>
          </a:prstGeom>
        </p:spPr>
        <p:txBody>
          <a:bodyPr wrap="none">
            <a:spAutoFit/>
          </a:bodyPr>
          <a:lstStyle/>
          <a:p>
            <a:r>
              <a:rPr lang="fr-FR" b="1" dirty="0" smtClean="0">
                <a:solidFill>
                  <a:srgbClr val="EA3F34"/>
                </a:solidFill>
                <a:latin typeface="Calibri"/>
                <a:ea typeface="Calibri"/>
                <a:cs typeface="Calibri"/>
                <a:sym typeface="Wingdings" panose="05000000000000000000" pitchFamily="2" charset="2"/>
              </a:rPr>
              <a:t>~ 90% de joueurs parmi nos étudiants </a:t>
            </a:r>
            <a:endParaRPr lang="fr-FR" dirty="0">
              <a:solidFill>
                <a:srgbClr val="EA3F34"/>
              </a:solidFill>
            </a:endParaRPr>
          </a:p>
        </p:txBody>
      </p:sp>
      <p:sp>
        <p:nvSpPr>
          <p:cNvPr id="13" name="Rectangle 12"/>
          <p:cNvSpPr/>
          <p:nvPr/>
        </p:nvSpPr>
        <p:spPr>
          <a:xfrm>
            <a:off x="5292080" y="6309320"/>
            <a:ext cx="3383972" cy="369332"/>
          </a:xfrm>
          <a:prstGeom prst="rect">
            <a:avLst/>
          </a:prstGeom>
        </p:spPr>
        <p:txBody>
          <a:bodyPr wrap="none">
            <a:spAutoFit/>
          </a:bodyPr>
          <a:lstStyle/>
          <a:p>
            <a:r>
              <a:rPr lang="fr-FR" b="1" dirty="0" smtClean="0">
                <a:solidFill>
                  <a:srgbClr val="EA3F34"/>
                </a:solidFill>
                <a:latin typeface="Calibri"/>
                <a:ea typeface="Calibri"/>
                <a:cs typeface="Calibri"/>
                <a:sym typeface="Wingdings" panose="05000000000000000000" pitchFamily="2" charset="2"/>
              </a:rPr>
              <a:t>1 téléchargement sur 4 est un jeu</a:t>
            </a:r>
            <a:endParaRPr lang="fr-FR" dirty="0">
              <a:solidFill>
                <a:srgbClr val="EA3F34"/>
              </a:solidFill>
            </a:endParaRPr>
          </a:p>
        </p:txBody>
      </p:sp>
      <p:sp>
        <p:nvSpPr>
          <p:cNvPr id="5" name="Rectangle 4"/>
          <p:cNvSpPr/>
          <p:nvPr/>
        </p:nvSpPr>
        <p:spPr>
          <a:xfrm>
            <a:off x="3888432" y="913435"/>
            <a:ext cx="5220072" cy="2227533"/>
          </a:xfrm>
          <a:prstGeom prst="rect">
            <a:avLst/>
          </a:prstGeom>
        </p:spPr>
        <p:txBody>
          <a:bodyPr wrap="square">
            <a:spAutoFit/>
          </a:bodyPr>
          <a:lstStyle/>
          <a:p>
            <a:pPr marL="342900">
              <a:spcBef>
                <a:spcPts val="450"/>
              </a:spcBef>
              <a:spcAft>
                <a:spcPts val="0"/>
              </a:spcAft>
            </a:pPr>
            <a:r>
              <a:rPr lang="fr-FR" sz="1500" dirty="0" smtClean="0">
                <a:solidFill>
                  <a:srgbClr val="2A306B"/>
                </a:solidFill>
                <a:latin typeface="Calibri"/>
                <a:ea typeface="Calibri"/>
                <a:cs typeface="Calibri"/>
                <a:sym typeface="Calibri"/>
              </a:rPr>
              <a:t>- Peuvent </a:t>
            </a:r>
            <a:r>
              <a:rPr lang="fr-FR" sz="1500" dirty="0">
                <a:solidFill>
                  <a:srgbClr val="2A306B"/>
                </a:solidFill>
                <a:latin typeface="Calibri"/>
                <a:ea typeface="Calibri"/>
                <a:cs typeface="Calibri"/>
                <a:sym typeface="Calibri"/>
              </a:rPr>
              <a:t>traiter des groupes en faisant de la différentiation/ de l’individualisation </a:t>
            </a:r>
          </a:p>
          <a:p>
            <a:pPr marL="342900">
              <a:spcBef>
                <a:spcPts val="450"/>
              </a:spcBef>
              <a:spcAft>
                <a:spcPts val="0"/>
              </a:spcAft>
            </a:pPr>
            <a:r>
              <a:rPr lang="fr-FR" sz="1500" dirty="0">
                <a:solidFill>
                  <a:srgbClr val="2A306B"/>
                </a:solidFill>
                <a:latin typeface="Calibri"/>
                <a:ea typeface="Calibri"/>
                <a:cs typeface="Calibri"/>
                <a:sym typeface="Calibri"/>
              </a:rPr>
              <a:t>- </a:t>
            </a:r>
            <a:r>
              <a:rPr lang="fr-FR" sz="1500" dirty="0" smtClean="0">
                <a:solidFill>
                  <a:srgbClr val="2A306B"/>
                </a:solidFill>
                <a:latin typeface="Calibri"/>
                <a:ea typeface="Calibri"/>
                <a:cs typeface="Calibri"/>
                <a:sym typeface="Calibri"/>
              </a:rPr>
              <a:t>Captivent </a:t>
            </a:r>
            <a:r>
              <a:rPr lang="fr-FR" sz="1500" dirty="0">
                <a:solidFill>
                  <a:srgbClr val="2A306B"/>
                </a:solidFill>
                <a:latin typeface="Calibri"/>
                <a:ea typeface="Calibri"/>
                <a:cs typeface="Calibri"/>
                <a:sym typeface="Calibri"/>
              </a:rPr>
              <a:t>l’attention de l’étudiant par des « matériaux attrayants » </a:t>
            </a:r>
            <a:endParaRPr lang="fr-FR" sz="1500" dirty="0">
              <a:solidFill>
                <a:srgbClr val="2A306B"/>
              </a:solidFill>
              <a:latin typeface="Calibri"/>
              <a:ea typeface="Calibri"/>
              <a:cs typeface="Calibri"/>
              <a:sym typeface="Wingdings" panose="05000000000000000000" pitchFamily="2" charset="2"/>
            </a:endParaRPr>
          </a:p>
          <a:p>
            <a:pPr marL="342900">
              <a:spcBef>
                <a:spcPts val="450"/>
              </a:spcBef>
              <a:spcAft>
                <a:spcPts val="0"/>
              </a:spcAft>
            </a:pPr>
            <a:r>
              <a:rPr lang="fr-FR" sz="1500" dirty="0">
                <a:solidFill>
                  <a:srgbClr val="665546"/>
                </a:solidFill>
                <a:latin typeface="Calibri"/>
                <a:ea typeface="Calibri"/>
                <a:cs typeface="Calibri"/>
                <a:sym typeface="Wingdings" panose="05000000000000000000" pitchFamily="2" charset="2"/>
              </a:rPr>
              <a:t>	</a:t>
            </a:r>
            <a:r>
              <a:rPr lang="fr-FR" sz="1500" dirty="0">
                <a:solidFill>
                  <a:srgbClr val="E05206"/>
                </a:solidFill>
                <a:latin typeface="Calibri"/>
                <a:ea typeface="Calibri"/>
                <a:cs typeface="Calibri"/>
                <a:sym typeface="Wingdings" panose="05000000000000000000" pitchFamily="2" charset="2"/>
              </a:rPr>
              <a:t>- </a:t>
            </a:r>
            <a:r>
              <a:rPr lang="fr-FR" sz="1500" dirty="0" err="1">
                <a:solidFill>
                  <a:srgbClr val="E05206"/>
                </a:solidFill>
                <a:latin typeface="Calibri"/>
                <a:ea typeface="Calibri"/>
                <a:cs typeface="Calibri"/>
                <a:sym typeface="Wingdings" panose="05000000000000000000" pitchFamily="2" charset="2"/>
              </a:rPr>
              <a:t>game</a:t>
            </a:r>
            <a:r>
              <a:rPr lang="fr-FR" sz="1500" dirty="0">
                <a:solidFill>
                  <a:srgbClr val="E05206"/>
                </a:solidFill>
                <a:latin typeface="Calibri"/>
                <a:ea typeface="Calibri"/>
                <a:cs typeface="Calibri"/>
                <a:sym typeface="Wingdings" panose="05000000000000000000" pitchFamily="2" charset="2"/>
              </a:rPr>
              <a:t> Design</a:t>
            </a:r>
          </a:p>
          <a:p>
            <a:pPr marL="342900">
              <a:spcBef>
                <a:spcPts val="450"/>
              </a:spcBef>
              <a:spcAft>
                <a:spcPts val="0"/>
              </a:spcAft>
            </a:pPr>
            <a:r>
              <a:rPr lang="fr-FR" sz="1500" dirty="0">
                <a:solidFill>
                  <a:srgbClr val="2A306B"/>
                </a:solidFill>
                <a:latin typeface="Calibri"/>
                <a:ea typeface="Calibri"/>
                <a:cs typeface="Calibri"/>
                <a:sym typeface="Calibri"/>
              </a:rPr>
              <a:t>- </a:t>
            </a:r>
            <a:r>
              <a:rPr lang="fr-FR" sz="1500" dirty="0" smtClean="0">
                <a:solidFill>
                  <a:srgbClr val="2A306B"/>
                </a:solidFill>
                <a:latin typeface="Calibri"/>
                <a:ea typeface="Calibri"/>
                <a:cs typeface="Calibri"/>
                <a:sym typeface="Calibri"/>
              </a:rPr>
              <a:t>Permettent </a:t>
            </a:r>
            <a:r>
              <a:rPr lang="fr-FR" sz="1500" dirty="0">
                <a:solidFill>
                  <a:srgbClr val="2A306B"/>
                </a:solidFill>
                <a:latin typeface="Calibri"/>
                <a:ea typeface="Calibri"/>
                <a:cs typeface="Calibri"/>
                <a:sym typeface="Calibri"/>
              </a:rPr>
              <a:t>la manipulation des concepts via la simulation : </a:t>
            </a:r>
          </a:p>
          <a:p>
            <a:pPr marL="342900">
              <a:spcBef>
                <a:spcPts val="450"/>
              </a:spcBef>
              <a:spcAft>
                <a:spcPts val="0"/>
              </a:spcAft>
            </a:pPr>
            <a:r>
              <a:rPr lang="fr-FR" sz="1500" dirty="0">
                <a:solidFill>
                  <a:srgbClr val="665546"/>
                </a:solidFill>
                <a:latin typeface="Calibri"/>
                <a:ea typeface="Calibri"/>
                <a:cs typeface="Calibri"/>
                <a:sym typeface="Calibri"/>
              </a:rPr>
              <a:t>	</a:t>
            </a:r>
            <a:r>
              <a:rPr lang="fr-FR" sz="1500" dirty="0">
                <a:solidFill>
                  <a:srgbClr val="E05206"/>
                </a:solidFill>
                <a:latin typeface="Calibri"/>
                <a:ea typeface="Calibri"/>
                <a:cs typeface="Calibri"/>
                <a:sym typeface="Calibri"/>
              </a:rPr>
              <a:t>- lutte contre les fausses/non représentations</a:t>
            </a:r>
          </a:p>
          <a:p>
            <a:pPr marL="342900">
              <a:spcBef>
                <a:spcPts val="450"/>
              </a:spcBef>
              <a:spcAft>
                <a:spcPts val="0"/>
              </a:spcAft>
            </a:pPr>
            <a:r>
              <a:rPr lang="fr-FR" sz="1500" dirty="0">
                <a:solidFill>
                  <a:srgbClr val="665546"/>
                </a:solidFill>
                <a:latin typeface="Calibri"/>
                <a:ea typeface="Calibri"/>
                <a:cs typeface="Calibri"/>
                <a:sym typeface="Calibri"/>
              </a:rPr>
              <a:t>	- </a:t>
            </a:r>
            <a:r>
              <a:rPr lang="fr-FR" sz="1500" dirty="0">
                <a:solidFill>
                  <a:srgbClr val="E05206"/>
                </a:solidFill>
                <a:latin typeface="Calibri"/>
                <a:ea typeface="Calibri"/>
                <a:cs typeface="Calibri"/>
                <a:sym typeface="Calibri"/>
              </a:rPr>
              <a:t>développement du « sens physique »</a:t>
            </a:r>
          </a:p>
        </p:txBody>
      </p:sp>
      <p:pic>
        <p:nvPicPr>
          <p:cNvPr id="7" name="Image 6"/>
          <p:cNvPicPr>
            <a:picLocks noChangeAspect="1"/>
          </p:cNvPicPr>
          <p:nvPr/>
        </p:nvPicPr>
        <p:blipFill>
          <a:blip r:embed="rId4"/>
          <a:stretch>
            <a:fillRect/>
          </a:stretch>
        </p:blipFill>
        <p:spPr>
          <a:xfrm>
            <a:off x="79224" y="3212975"/>
            <a:ext cx="4636792" cy="2232249"/>
          </a:xfrm>
          <a:prstGeom prst="rect">
            <a:avLst/>
          </a:prstGeom>
        </p:spPr>
      </p:pic>
    </p:spTree>
    <p:extLst>
      <p:ext uri="{BB962C8B-B14F-4D97-AF65-F5344CB8AC3E}">
        <p14:creationId xmlns:p14="http://schemas.microsoft.com/office/powerpoint/2010/main" val="12429331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90872" y="260648"/>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sz="2000" b="1" dirty="0">
                <a:solidFill>
                  <a:srgbClr val="2A306B"/>
                </a:solidFill>
              </a:rPr>
              <a:t>Répondre au défi du jeu sérieux à l'Université : </a:t>
            </a:r>
            <a:r>
              <a:rPr lang="fr-FR" sz="2000" b="1" dirty="0" smtClean="0">
                <a:solidFill>
                  <a:srgbClr val="EA3F34"/>
                </a:solidFill>
              </a:rPr>
              <a:t>le projet </a:t>
            </a:r>
            <a:r>
              <a:rPr lang="fr-FR" sz="2000" b="1" dirty="0" err="1" smtClean="0">
                <a:solidFill>
                  <a:srgbClr val="EA3F34"/>
                </a:solidFill>
              </a:rPr>
              <a:t>play@SU</a:t>
            </a:r>
            <a:endParaRPr lang="fr-FR" sz="2000" b="1" dirty="0">
              <a:solidFill>
                <a:srgbClr val="EA3F34"/>
              </a:solidFill>
            </a:endParaRPr>
          </a:p>
        </p:txBody>
      </p:sp>
      <p:sp>
        <p:nvSpPr>
          <p:cNvPr id="10" name="Shape 110"/>
          <p:cNvSpPr txBox="1"/>
          <p:nvPr/>
        </p:nvSpPr>
        <p:spPr>
          <a:xfrm>
            <a:off x="179512" y="1470790"/>
            <a:ext cx="8712968" cy="1656184"/>
          </a:xfrm>
          <a:prstGeom prst="rect">
            <a:avLst/>
          </a:prstGeom>
          <a:noFill/>
          <a:ln>
            <a:noFill/>
          </a:ln>
        </p:spPr>
        <p:txBody>
          <a:bodyPr wrap="square" lIns="51431" tIns="25706" rIns="51431" bIns="25706" anchor="t" anchorCtr="0">
            <a:noAutofit/>
          </a:bodyPr>
          <a:lstStyle/>
          <a:p>
            <a:pPr marL="342900">
              <a:spcBef>
                <a:spcPts val="600"/>
              </a:spcBef>
              <a:spcAft>
                <a:spcPts val="0"/>
              </a:spcAft>
            </a:pPr>
            <a:r>
              <a:rPr lang="fr-FR" sz="1600" i="1" dirty="0" smtClean="0">
                <a:solidFill>
                  <a:srgbClr val="002060"/>
                </a:solidFill>
                <a:latin typeface="Calibri"/>
                <a:ea typeface="Calibri"/>
                <a:cs typeface="Calibri"/>
                <a:sym typeface="Calibri"/>
              </a:rPr>
              <a:t>Un projet </a:t>
            </a:r>
            <a:r>
              <a:rPr lang="fr-FR" sz="1600" i="1" dirty="0" err="1">
                <a:solidFill>
                  <a:srgbClr val="002060"/>
                </a:solidFill>
                <a:latin typeface="Calibri"/>
                <a:ea typeface="Calibri"/>
                <a:cs typeface="Calibri"/>
                <a:sym typeface="Calibri"/>
              </a:rPr>
              <a:t>Form’Innov</a:t>
            </a:r>
            <a:r>
              <a:rPr lang="fr-FR" sz="1600" i="1" dirty="0">
                <a:solidFill>
                  <a:srgbClr val="002060"/>
                </a:solidFill>
                <a:latin typeface="Calibri"/>
                <a:ea typeface="Calibri"/>
                <a:cs typeface="Calibri"/>
                <a:sym typeface="Calibri"/>
              </a:rPr>
              <a:t> (axe : Apprentissage par problème) financé par Sorbonne </a:t>
            </a:r>
            <a:r>
              <a:rPr lang="fr-FR" sz="1600" i="1" dirty="0" smtClean="0">
                <a:solidFill>
                  <a:srgbClr val="002060"/>
                </a:solidFill>
                <a:latin typeface="Calibri"/>
                <a:ea typeface="Calibri"/>
                <a:cs typeface="Calibri"/>
                <a:sym typeface="Calibri"/>
              </a:rPr>
              <a:t>Universités</a:t>
            </a:r>
          </a:p>
          <a:p>
            <a:pPr marL="342900">
              <a:spcBef>
                <a:spcPts val="600"/>
              </a:spcBef>
              <a:spcAft>
                <a:spcPts val="0"/>
              </a:spcAft>
            </a:pPr>
            <a:endParaRPr lang="fr-FR" sz="1600" u="sng" dirty="0" smtClean="0">
              <a:solidFill>
                <a:srgbClr val="002060"/>
              </a:solidFill>
              <a:latin typeface="Calibri"/>
              <a:ea typeface="Calibri"/>
              <a:cs typeface="Calibri"/>
              <a:sym typeface="Calibri"/>
            </a:endParaRPr>
          </a:p>
          <a:p>
            <a:pPr marL="342900">
              <a:spcBef>
                <a:spcPts val="600"/>
              </a:spcBef>
              <a:spcAft>
                <a:spcPts val="0"/>
              </a:spcAft>
            </a:pPr>
            <a:r>
              <a:rPr lang="fr-FR" sz="1600" u="sng" dirty="0" smtClean="0">
                <a:solidFill>
                  <a:srgbClr val="002060"/>
                </a:solidFill>
                <a:latin typeface="Calibri"/>
                <a:ea typeface="Calibri"/>
                <a:cs typeface="Calibri"/>
                <a:sym typeface="Calibri"/>
              </a:rPr>
              <a:t>Contexte</a:t>
            </a:r>
            <a:r>
              <a:rPr lang="fr-FR" sz="1600" dirty="0" smtClean="0">
                <a:solidFill>
                  <a:srgbClr val="002060"/>
                </a:solidFill>
                <a:latin typeface="Calibri"/>
                <a:ea typeface="Calibri"/>
                <a:cs typeface="Calibri"/>
                <a:sym typeface="Calibri"/>
              </a:rPr>
              <a:t>: Il arrive après plusieurs expériences de construction de jeux sérieux à l’université et </a:t>
            </a:r>
            <a:r>
              <a:rPr lang="fr-FR" sz="1600" b="1" dirty="0" smtClean="0">
                <a:solidFill>
                  <a:srgbClr val="002060"/>
                </a:solidFill>
                <a:latin typeface="Calibri"/>
                <a:ea typeface="Calibri"/>
                <a:cs typeface="Calibri"/>
                <a:sym typeface="Calibri"/>
              </a:rPr>
              <a:t>propose une perspective d’intégration de ces jeux dans une plateforme de jeux</a:t>
            </a:r>
          </a:p>
          <a:p>
            <a:pPr marL="342900">
              <a:spcBef>
                <a:spcPts val="600"/>
              </a:spcBef>
              <a:spcAft>
                <a:spcPts val="0"/>
              </a:spcAft>
            </a:pPr>
            <a:endParaRPr lang="fr-FR" sz="1500" dirty="0">
              <a:solidFill>
                <a:srgbClr val="002060"/>
              </a:solidFill>
              <a:latin typeface="Calibri"/>
              <a:ea typeface="Calibri"/>
              <a:cs typeface="Calibri"/>
              <a:sym typeface="Calibri"/>
            </a:endParaRPr>
          </a:p>
          <a:p>
            <a:pPr marL="342900" algn="ctr">
              <a:spcBef>
                <a:spcPts val="600"/>
              </a:spcBef>
              <a:spcAft>
                <a:spcPts val="0"/>
              </a:spcAft>
            </a:pPr>
            <a:endParaRPr lang="fr-FR" sz="1500" dirty="0">
              <a:solidFill>
                <a:srgbClr val="002060"/>
              </a:solidFill>
              <a:latin typeface="Calibri"/>
              <a:ea typeface="Calibri"/>
              <a:cs typeface="Calibri"/>
              <a:sym typeface="Calibri"/>
            </a:endParaRPr>
          </a:p>
          <a:p>
            <a:pPr marL="342900" algn="ctr">
              <a:spcBef>
                <a:spcPts val="600"/>
              </a:spcBef>
              <a:spcAft>
                <a:spcPts val="0"/>
              </a:spcAft>
            </a:pPr>
            <a:r>
              <a:rPr lang="fr-FR" sz="1500" b="1" dirty="0" smtClean="0">
                <a:solidFill>
                  <a:srgbClr val="002060"/>
                </a:solidFill>
                <a:latin typeface="Calibri"/>
                <a:ea typeface="Calibri"/>
                <a:cs typeface="Calibri"/>
                <a:sym typeface="Calibri"/>
              </a:rPr>
              <a:t>Phase I : </a:t>
            </a:r>
            <a:r>
              <a:rPr lang="fr-FR" sz="1500" dirty="0">
                <a:solidFill>
                  <a:srgbClr val="002060"/>
                </a:solidFill>
                <a:latin typeface="Calibri"/>
                <a:ea typeface="Calibri"/>
                <a:cs typeface="Calibri"/>
                <a:sym typeface="Calibri"/>
              </a:rPr>
              <a:t>c</a:t>
            </a:r>
            <a:r>
              <a:rPr lang="en" sz="1500" dirty="0" smtClean="0">
                <a:solidFill>
                  <a:srgbClr val="002060"/>
                </a:solidFill>
                <a:latin typeface="Calibri"/>
                <a:ea typeface="Calibri"/>
                <a:cs typeface="Calibri"/>
                <a:sym typeface="Calibri"/>
              </a:rPr>
              <a:t>omprend </a:t>
            </a:r>
            <a:r>
              <a:rPr lang="en" sz="1500" dirty="0">
                <a:solidFill>
                  <a:srgbClr val="002060"/>
                </a:solidFill>
                <a:latin typeface="Calibri"/>
                <a:ea typeface="Calibri"/>
                <a:cs typeface="Calibri"/>
                <a:sym typeface="Calibri"/>
              </a:rPr>
              <a:t>3 volets développés en parallèle : </a:t>
            </a:r>
            <a:endParaRPr lang="en" sz="1500" dirty="0" smtClean="0">
              <a:solidFill>
                <a:srgbClr val="002060"/>
              </a:solidFill>
              <a:latin typeface="Calibri"/>
              <a:ea typeface="Calibri"/>
              <a:cs typeface="Calibri"/>
              <a:sym typeface="Calibri"/>
            </a:endParaRPr>
          </a:p>
          <a:p>
            <a:pPr marL="342900">
              <a:spcBef>
                <a:spcPts val="600"/>
              </a:spcBef>
              <a:spcAft>
                <a:spcPts val="0"/>
              </a:spcAft>
            </a:pPr>
            <a:endParaRPr lang="en" sz="1500" dirty="0">
              <a:solidFill>
                <a:srgbClr val="665546"/>
              </a:solidFill>
              <a:latin typeface="Calibri"/>
              <a:ea typeface="Calibri"/>
              <a:cs typeface="Calibri"/>
              <a:sym typeface="Calibri"/>
            </a:endParaRPr>
          </a:p>
          <a:p>
            <a:pPr marL="342900">
              <a:spcBef>
                <a:spcPts val="600"/>
              </a:spcBef>
              <a:spcAft>
                <a:spcPts val="0"/>
              </a:spcAft>
            </a:pPr>
            <a:endParaRPr lang="en" sz="1500" dirty="0" smtClean="0">
              <a:solidFill>
                <a:srgbClr val="665546"/>
              </a:solidFill>
              <a:latin typeface="Calibri"/>
              <a:ea typeface="Calibri"/>
              <a:cs typeface="Calibri"/>
              <a:sym typeface="Calibri"/>
            </a:endParaRPr>
          </a:p>
          <a:p>
            <a:pPr marL="342900">
              <a:spcBef>
                <a:spcPts val="600"/>
              </a:spcBef>
              <a:spcAft>
                <a:spcPts val="0"/>
              </a:spcAft>
            </a:pPr>
            <a:endParaRPr lang="en" sz="1500" dirty="0">
              <a:solidFill>
                <a:srgbClr val="665546"/>
              </a:solidFill>
              <a:latin typeface="Calibri"/>
              <a:ea typeface="Calibri"/>
              <a:cs typeface="Calibri"/>
              <a:sym typeface="Calibri"/>
            </a:endParaRPr>
          </a:p>
          <a:p>
            <a:pPr marL="342900">
              <a:spcBef>
                <a:spcPts val="600"/>
              </a:spcBef>
              <a:spcAft>
                <a:spcPts val="0"/>
              </a:spcAft>
            </a:pPr>
            <a:endParaRPr lang="en" sz="1500" dirty="0" smtClean="0">
              <a:solidFill>
                <a:srgbClr val="665546"/>
              </a:solidFill>
              <a:latin typeface="Calibri"/>
              <a:ea typeface="Calibri"/>
              <a:cs typeface="Calibri"/>
              <a:sym typeface="Calibri"/>
            </a:endParaRPr>
          </a:p>
          <a:p>
            <a:pPr marL="342900">
              <a:spcBef>
                <a:spcPts val="600"/>
              </a:spcBef>
              <a:spcAft>
                <a:spcPts val="0"/>
              </a:spcAft>
            </a:pPr>
            <a:endParaRPr lang="en" sz="1500" dirty="0">
              <a:solidFill>
                <a:srgbClr val="665546"/>
              </a:solidFill>
              <a:latin typeface="Calibri"/>
              <a:ea typeface="Calibri"/>
              <a:cs typeface="Calibri"/>
              <a:sym typeface="Calibri"/>
            </a:endParaRPr>
          </a:p>
          <a:p>
            <a:pPr marL="342900">
              <a:spcBef>
                <a:spcPts val="600"/>
              </a:spcBef>
              <a:spcAft>
                <a:spcPts val="0"/>
              </a:spcAft>
            </a:pPr>
            <a:endParaRPr lang="fr-FR" sz="1500" dirty="0" smtClean="0">
              <a:solidFill>
                <a:srgbClr val="665546"/>
              </a:solidFill>
              <a:latin typeface="Calibri"/>
              <a:ea typeface="Calibri"/>
              <a:cs typeface="Calibri"/>
              <a:sym typeface="Calibri"/>
            </a:endParaRPr>
          </a:p>
          <a:p>
            <a:pPr marL="342900" algn="ctr">
              <a:spcBef>
                <a:spcPts val="600"/>
              </a:spcBef>
              <a:spcAft>
                <a:spcPts val="0"/>
              </a:spcAft>
            </a:pPr>
            <a:r>
              <a:rPr lang="fr-FR" sz="1500" b="1" dirty="0" smtClean="0">
                <a:solidFill>
                  <a:srgbClr val="002060"/>
                </a:solidFill>
                <a:latin typeface="Calibri"/>
                <a:ea typeface="Calibri"/>
                <a:cs typeface="Calibri"/>
                <a:sym typeface="Calibri"/>
              </a:rPr>
              <a:t>Le </a:t>
            </a:r>
            <a:r>
              <a:rPr lang="fr-FR" sz="1500" b="1" dirty="0">
                <a:solidFill>
                  <a:srgbClr val="002060"/>
                </a:solidFill>
                <a:latin typeface="Calibri"/>
                <a:ea typeface="Calibri"/>
                <a:cs typeface="Calibri"/>
                <a:sym typeface="Calibri"/>
              </a:rPr>
              <a:t>portail et les jeux </a:t>
            </a:r>
            <a:r>
              <a:rPr lang="fr-FR" sz="1500" b="1" dirty="0" smtClean="0">
                <a:solidFill>
                  <a:srgbClr val="002060"/>
                </a:solidFill>
                <a:latin typeface="Calibri"/>
                <a:ea typeface="Calibri"/>
                <a:cs typeface="Calibri"/>
                <a:sym typeface="Calibri"/>
              </a:rPr>
              <a:t>seront </a:t>
            </a:r>
            <a:r>
              <a:rPr lang="fr-FR" sz="1500" b="1" dirty="0">
                <a:solidFill>
                  <a:srgbClr val="002060"/>
                </a:solidFill>
                <a:latin typeface="Calibri"/>
                <a:ea typeface="Calibri"/>
                <a:cs typeface="Calibri"/>
                <a:sym typeface="Calibri"/>
              </a:rPr>
              <a:t>utilisables sur supports PC, </a:t>
            </a:r>
            <a:r>
              <a:rPr lang="fr-FR" sz="1500" b="1" dirty="0">
                <a:solidFill>
                  <a:srgbClr val="FF0000"/>
                </a:solidFill>
                <a:latin typeface="Calibri"/>
                <a:ea typeface="Calibri"/>
                <a:cs typeface="Calibri"/>
                <a:sym typeface="Calibri"/>
              </a:rPr>
              <a:t>smartphone</a:t>
            </a:r>
            <a:r>
              <a:rPr lang="fr-FR" sz="1500" b="1" dirty="0">
                <a:solidFill>
                  <a:srgbClr val="665546"/>
                </a:solidFill>
                <a:latin typeface="Calibri"/>
                <a:ea typeface="Calibri"/>
                <a:cs typeface="Calibri"/>
                <a:sym typeface="Calibri"/>
              </a:rPr>
              <a:t> </a:t>
            </a:r>
            <a:r>
              <a:rPr lang="fr-FR" sz="1500" b="1" dirty="0">
                <a:solidFill>
                  <a:srgbClr val="002060"/>
                </a:solidFill>
                <a:latin typeface="Calibri"/>
                <a:ea typeface="Calibri"/>
                <a:cs typeface="Calibri"/>
                <a:sym typeface="Calibri"/>
              </a:rPr>
              <a:t>et </a:t>
            </a:r>
            <a:r>
              <a:rPr lang="fr-FR" sz="1500" b="1" dirty="0" smtClean="0">
                <a:solidFill>
                  <a:srgbClr val="002060"/>
                </a:solidFill>
                <a:latin typeface="Calibri"/>
                <a:ea typeface="Calibri"/>
                <a:cs typeface="Calibri"/>
                <a:sym typeface="Calibri"/>
              </a:rPr>
              <a:t>tablette</a:t>
            </a:r>
          </a:p>
          <a:p>
            <a:pPr marL="342900">
              <a:spcBef>
                <a:spcPts val="600"/>
              </a:spcBef>
              <a:spcAft>
                <a:spcPts val="0"/>
              </a:spcAft>
            </a:pPr>
            <a:endParaRPr lang="fr-FR" sz="1500" dirty="0">
              <a:solidFill>
                <a:srgbClr val="665546"/>
              </a:solidFill>
              <a:latin typeface="Calibri"/>
              <a:ea typeface="Calibri"/>
              <a:cs typeface="Calibri"/>
              <a:sym typeface="Calibri"/>
            </a:endParaRPr>
          </a:p>
        </p:txBody>
      </p:sp>
      <p:grpSp>
        <p:nvGrpSpPr>
          <p:cNvPr id="6" name="Groupe 5"/>
          <p:cNvGrpSpPr/>
          <p:nvPr/>
        </p:nvGrpSpPr>
        <p:grpSpPr>
          <a:xfrm>
            <a:off x="230922" y="3919062"/>
            <a:ext cx="2339752" cy="950098"/>
            <a:chOff x="230922" y="3140968"/>
            <a:chExt cx="2339752" cy="950098"/>
          </a:xfrm>
        </p:grpSpPr>
        <p:sp>
          <p:nvSpPr>
            <p:cNvPr id="2" name="Rectangle à coins arrondis 1"/>
            <p:cNvSpPr/>
            <p:nvPr/>
          </p:nvSpPr>
          <p:spPr>
            <a:xfrm>
              <a:off x="323528" y="3140968"/>
              <a:ext cx="2247146" cy="9500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30922" y="3199129"/>
              <a:ext cx="2339752" cy="830997"/>
            </a:xfrm>
            <a:prstGeom prst="rect">
              <a:avLst/>
            </a:prstGeom>
            <a:noFill/>
          </p:spPr>
          <p:txBody>
            <a:bodyPr wrap="square" rtlCol="0">
              <a:spAutoFit/>
            </a:bodyPr>
            <a:lstStyle/>
            <a:p>
              <a:pPr marL="342900">
                <a:spcBef>
                  <a:spcPts val="600"/>
                </a:spcBef>
                <a:spcAft>
                  <a:spcPts val="0"/>
                </a:spcAft>
              </a:pPr>
              <a:r>
                <a:rPr lang="en" sz="1600" dirty="0">
                  <a:solidFill>
                    <a:srgbClr val="FF0000"/>
                  </a:solidFill>
                  <a:latin typeface="Calibri"/>
                  <a:ea typeface="Calibri"/>
                  <a:cs typeface="Calibri"/>
                  <a:sym typeface="Calibri"/>
                </a:rPr>
                <a:t>une plateforme de jeux mono et multi-joueurs</a:t>
              </a:r>
            </a:p>
          </p:txBody>
        </p:sp>
      </p:grpSp>
      <p:grpSp>
        <p:nvGrpSpPr>
          <p:cNvPr id="7" name="Groupe 6"/>
          <p:cNvGrpSpPr/>
          <p:nvPr/>
        </p:nvGrpSpPr>
        <p:grpSpPr>
          <a:xfrm>
            <a:off x="3094751" y="3919062"/>
            <a:ext cx="2237815" cy="950098"/>
            <a:chOff x="3094751" y="3140968"/>
            <a:chExt cx="2237815" cy="950098"/>
          </a:xfrm>
        </p:grpSpPr>
        <p:sp>
          <p:nvSpPr>
            <p:cNvPr id="8" name="Rectangle à coins arrondis 7"/>
            <p:cNvSpPr/>
            <p:nvPr/>
          </p:nvSpPr>
          <p:spPr>
            <a:xfrm>
              <a:off x="3275855" y="3140968"/>
              <a:ext cx="2056711" cy="9500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094751" y="3199129"/>
              <a:ext cx="2236679" cy="830997"/>
            </a:xfrm>
            <a:prstGeom prst="rect">
              <a:avLst/>
            </a:prstGeom>
            <a:noFill/>
          </p:spPr>
          <p:txBody>
            <a:bodyPr wrap="square" rtlCol="0">
              <a:spAutoFit/>
            </a:bodyPr>
            <a:lstStyle/>
            <a:p>
              <a:pPr marL="342900">
                <a:spcBef>
                  <a:spcPts val="600"/>
                </a:spcBef>
                <a:spcAft>
                  <a:spcPts val="0"/>
                </a:spcAft>
              </a:pPr>
              <a:r>
                <a:rPr lang="en" sz="1600" dirty="0" smtClean="0">
                  <a:solidFill>
                    <a:srgbClr val="002060"/>
                  </a:solidFill>
                  <a:latin typeface="Calibri"/>
                  <a:ea typeface="Calibri"/>
                  <a:cs typeface="Calibri"/>
                  <a:sym typeface="Calibri"/>
                </a:rPr>
                <a:t>2 </a:t>
              </a:r>
              <a:r>
                <a:rPr lang="en" sz="1600" dirty="0">
                  <a:solidFill>
                    <a:srgbClr val="002060"/>
                  </a:solidFill>
                  <a:latin typeface="Calibri"/>
                  <a:ea typeface="Calibri"/>
                  <a:cs typeface="Calibri"/>
                  <a:sym typeface="Calibri"/>
                </a:rPr>
                <a:t>types de jeux éducatifs “démonstrateurs”</a:t>
              </a:r>
            </a:p>
          </p:txBody>
        </p:sp>
      </p:grpSp>
      <p:grpSp>
        <p:nvGrpSpPr>
          <p:cNvPr id="13" name="Groupe 12"/>
          <p:cNvGrpSpPr/>
          <p:nvPr/>
        </p:nvGrpSpPr>
        <p:grpSpPr>
          <a:xfrm>
            <a:off x="6036611" y="3939793"/>
            <a:ext cx="2385051" cy="929367"/>
            <a:chOff x="6050026" y="3161699"/>
            <a:chExt cx="2371636" cy="950098"/>
          </a:xfrm>
        </p:grpSpPr>
        <p:sp>
          <p:nvSpPr>
            <p:cNvPr id="11" name="Rectangle à coins arrondis 10"/>
            <p:cNvSpPr/>
            <p:nvPr/>
          </p:nvSpPr>
          <p:spPr>
            <a:xfrm>
              <a:off x="6189414" y="3161699"/>
              <a:ext cx="2232248" cy="9500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050026" y="3182024"/>
              <a:ext cx="2343026" cy="830997"/>
            </a:xfrm>
            <a:prstGeom prst="rect">
              <a:avLst/>
            </a:prstGeom>
            <a:noFill/>
          </p:spPr>
          <p:txBody>
            <a:bodyPr wrap="square" rtlCol="0">
              <a:spAutoFit/>
            </a:bodyPr>
            <a:lstStyle/>
            <a:p>
              <a:pPr marL="342900">
                <a:spcBef>
                  <a:spcPts val="600"/>
                </a:spcBef>
                <a:spcAft>
                  <a:spcPts val="0"/>
                </a:spcAft>
              </a:pPr>
              <a:r>
                <a:rPr lang="fr-FR" sz="1600" dirty="0" smtClean="0">
                  <a:solidFill>
                    <a:srgbClr val="FF0000"/>
                  </a:solidFill>
                  <a:latin typeface="Calibri"/>
                  <a:ea typeface="Calibri"/>
                  <a:cs typeface="Calibri"/>
                  <a:sym typeface="Calibri"/>
                </a:rPr>
                <a:t>u</a:t>
              </a:r>
              <a:r>
                <a:rPr lang="en" sz="1600" dirty="0">
                  <a:solidFill>
                    <a:srgbClr val="FF0000"/>
                  </a:solidFill>
                  <a:latin typeface="Calibri"/>
                  <a:ea typeface="Calibri"/>
                  <a:cs typeface="Calibri"/>
                  <a:sym typeface="Calibri"/>
                </a:rPr>
                <a:t>ne plateforme de Learning Analytics</a:t>
              </a:r>
              <a:r>
                <a:rPr lang="fr-FR" sz="1600" dirty="0">
                  <a:solidFill>
                    <a:srgbClr val="FF0000"/>
                  </a:solidFill>
                  <a:latin typeface="Calibri"/>
                  <a:ea typeface="Calibri"/>
                  <a:cs typeface="Calibri"/>
                  <a:sym typeface="Calibri"/>
                </a:rPr>
                <a:t> (outil de recherche)</a:t>
              </a:r>
              <a:endParaRPr lang="en" sz="1600" dirty="0">
                <a:solidFill>
                  <a:srgbClr val="E05206"/>
                </a:solidFill>
                <a:latin typeface="Calibri"/>
                <a:ea typeface="Calibri"/>
                <a:cs typeface="Calibri"/>
                <a:sym typeface="Calibri"/>
              </a:endParaRPr>
            </a:p>
          </p:txBody>
        </p:sp>
      </p:grpSp>
    </p:spTree>
    <p:extLst>
      <p:ext uri="{BB962C8B-B14F-4D97-AF65-F5344CB8AC3E}">
        <p14:creationId xmlns:p14="http://schemas.microsoft.com/office/powerpoint/2010/main" val="22099807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90872" y="260648"/>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sz="2000" b="1" dirty="0">
                <a:solidFill>
                  <a:srgbClr val="2A306B"/>
                </a:solidFill>
              </a:rPr>
              <a:t>Répondre au défi du jeu sérieux à l'Université : </a:t>
            </a:r>
            <a:r>
              <a:rPr lang="fr-FR" sz="2000" b="1" dirty="0" smtClean="0">
                <a:solidFill>
                  <a:srgbClr val="2A306B"/>
                </a:solidFill>
              </a:rPr>
              <a:t>le projet </a:t>
            </a:r>
            <a:r>
              <a:rPr lang="fr-FR" sz="2000" b="1" dirty="0" err="1" smtClean="0">
                <a:solidFill>
                  <a:srgbClr val="2A306B"/>
                </a:solidFill>
              </a:rPr>
              <a:t>play@SU</a:t>
            </a:r>
            <a:endParaRPr lang="fr-FR" sz="2000" b="1" dirty="0">
              <a:solidFill>
                <a:srgbClr val="2A306B"/>
              </a:solidFill>
            </a:endParaRPr>
          </a:p>
        </p:txBody>
      </p:sp>
      <p:sp>
        <p:nvSpPr>
          <p:cNvPr id="10" name="Shape 110"/>
          <p:cNvSpPr txBox="1"/>
          <p:nvPr/>
        </p:nvSpPr>
        <p:spPr>
          <a:xfrm>
            <a:off x="179512" y="1052736"/>
            <a:ext cx="8712968" cy="5155570"/>
          </a:xfrm>
          <a:prstGeom prst="rect">
            <a:avLst/>
          </a:prstGeom>
          <a:noFill/>
          <a:ln>
            <a:noFill/>
          </a:ln>
        </p:spPr>
        <p:txBody>
          <a:bodyPr wrap="square" lIns="51431" tIns="25706" rIns="51431" bIns="25706" anchor="t" anchorCtr="0">
            <a:noAutofit/>
          </a:bodyPr>
          <a:lstStyle/>
          <a:p>
            <a:pPr marL="342900">
              <a:spcBef>
                <a:spcPts val="600"/>
              </a:spcBef>
              <a:spcAft>
                <a:spcPts val="0"/>
              </a:spcAft>
            </a:pPr>
            <a:endParaRPr lang="fr-FR" sz="1500" dirty="0">
              <a:solidFill>
                <a:srgbClr val="665546"/>
              </a:solidFill>
              <a:latin typeface="Calibri"/>
              <a:ea typeface="Calibri"/>
              <a:cs typeface="Calibri"/>
              <a:sym typeface="Calibri"/>
            </a:endParaRPr>
          </a:p>
          <a:p>
            <a:pPr marL="342900">
              <a:spcBef>
                <a:spcPts val="600"/>
              </a:spcBef>
              <a:spcAft>
                <a:spcPts val="0"/>
              </a:spcAft>
            </a:pPr>
            <a:r>
              <a:rPr lang="fr-FR" b="1" dirty="0" smtClean="0">
                <a:solidFill>
                  <a:srgbClr val="EA3F34"/>
                </a:solidFill>
                <a:latin typeface="Calibri"/>
                <a:ea typeface="Calibri"/>
                <a:cs typeface="Calibri"/>
                <a:sym typeface="Calibri"/>
              </a:rPr>
              <a:t>L’équipe :</a:t>
            </a:r>
          </a:p>
          <a:p>
            <a:pPr marL="342900">
              <a:spcBef>
                <a:spcPts val="600"/>
              </a:spcBef>
              <a:spcAft>
                <a:spcPts val="0"/>
              </a:spcAft>
            </a:pPr>
            <a:endParaRPr lang="fr-FR" sz="1500" dirty="0">
              <a:solidFill>
                <a:srgbClr val="002060"/>
              </a:solidFill>
              <a:latin typeface="Calibri"/>
              <a:ea typeface="Calibri"/>
              <a:cs typeface="Calibri"/>
              <a:sym typeface="Calibri"/>
            </a:endParaRPr>
          </a:p>
          <a:p>
            <a:pPr marL="342900">
              <a:spcBef>
                <a:spcPts val="600"/>
              </a:spcBef>
              <a:spcAft>
                <a:spcPts val="0"/>
              </a:spcAft>
            </a:pPr>
            <a:r>
              <a:rPr lang="fr-FR" sz="1500" dirty="0" smtClean="0">
                <a:solidFill>
                  <a:srgbClr val="002060"/>
                </a:solidFill>
                <a:latin typeface="Calibri"/>
                <a:ea typeface="Calibri"/>
                <a:cs typeface="Calibri"/>
                <a:sym typeface="Calibri"/>
              </a:rPr>
              <a:t>Une </a:t>
            </a:r>
            <a:r>
              <a:rPr lang="en" sz="1500" dirty="0" smtClean="0">
                <a:solidFill>
                  <a:srgbClr val="002060"/>
                </a:solidFill>
                <a:latin typeface="Calibri"/>
                <a:ea typeface="Calibri"/>
                <a:cs typeface="Calibri"/>
                <a:sym typeface="Calibri"/>
              </a:rPr>
              <a:t>équipe pluridisciplinaire</a:t>
            </a:r>
            <a:r>
              <a:rPr lang="fr-FR" sz="1500" dirty="0" smtClean="0">
                <a:solidFill>
                  <a:srgbClr val="002060"/>
                </a:solidFill>
                <a:latin typeface="Calibri"/>
                <a:ea typeface="Calibri"/>
                <a:cs typeface="Calibri"/>
                <a:sym typeface="Calibri"/>
              </a:rPr>
              <a:t> pour atteindre des objectifs de qualité industrielle et permettre de donner un cadre unique pour faire les développements et le travail de recherche pédagogique </a:t>
            </a:r>
            <a:r>
              <a:rPr lang="en" sz="1500" dirty="0" smtClean="0">
                <a:solidFill>
                  <a:srgbClr val="002060"/>
                </a:solidFill>
                <a:latin typeface="Calibri"/>
                <a:ea typeface="Calibri"/>
                <a:cs typeface="Calibri"/>
                <a:sym typeface="Calibri"/>
              </a:rPr>
              <a:t> </a:t>
            </a:r>
            <a:endParaRPr lang="fr-FR" sz="1500" dirty="0" smtClean="0">
              <a:solidFill>
                <a:srgbClr val="002060"/>
              </a:solidFill>
              <a:latin typeface="Calibri"/>
              <a:ea typeface="Calibri"/>
              <a:cs typeface="Calibri"/>
              <a:sym typeface="Calibri"/>
            </a:endParaRPr>
          </a:p>
          <a:p>
            <a:pPr marL="342900">
              <a:spcBef>
                <a:spcPts val="600"/>
              </a:spcBef>
              <a:spcAft>
                <a:spcPts val="0"/>
              </a:spcAft>
            </a:pPr>
            <a:endParaRPr lang="fr-FR" sz="1050" dirty="0">
              <a:solidFill>
                <a:srgbClr val="002060"/>
              </a:solidFill>
              <a:latin typeface="Calibri"/>
              <a:ea typeface="Calibri"/>
              <a:cs typeface="Calibri"/>
              <a:sym typeface="Calibri"/>
            </a:endParaRPr>
          </a:p>
          <a:p>
            <a:pPr marL="628650" indent="-285750">
              <a:spcBef>
                <a:spcPts val="600"/>
              </a:spcBef>
              <a:spcAft>
                <a:spcPts val="0"/>
              </a:spcAft>
              <a:buFontTx/>
              <a:buChar char="-"/>
            </a:pPr>
            <a:r>
              <a:rPr lang="fr-FR" sz="1600" b="1" dirty="0" smtClean="0">
                <a:solidFill>
                  <a:srgbClr val="002060"/>
                </a:solidFill>
                <a:latin typeface="Calibri"/>
                <a:ea typeface="Calibri"/>
                <a:cs typeface="Calibri"/>
                <a:sym typeface="Calibri"/>
              </a:rPr>
              <a:t>Spécialistes </a:t>
            </a:r>
            <a:r>
              <a:rPr lang="fr-FR" sz="1600" b="1" dirty="0">
                <a:solidFill>
                  <a:srgbClr val="002060"/>
                </a:solidFill>
                <a:latin typeface="Calibri"/>
                <a:ea typeface="Calibri"/>
                <a:cs typeface="Calibri"/>
                <a:sym typeface="Calibri"/>
              </a:rPr>
              <a:t>de la </a:t>
            </a:r>
            <a:r>
              <a:rPr lang="fr-FR" sz="1600" b="1" dirty="0" smtClean="0">
                <a:solidFill>
                  <a:srgbClr val="002060"/>
                </a:solidFill>
                <a:latin typeface="Calibri"/>
                <a:ea typeface="Calibri"/>
                <a:cs typeface="Calibri"/>
                <a:sym typeface="Calibri"/>
              </a:rPr>
              <a:t>pédagogie et des concepts enseignés </a:t>
            </a:r>
            <a:r>
              <a:rPr lang="fr-FR" sz="1600" dirty="0" smtClean="0">
                <a:solidFill>
                  <a:srgbClr val="002060"/>
                </a:solidFill>
                <a:latin typeface="Calibri"/>
                <a:ea typeface="Calibri"/>
                <a:cs typeface="Calibri"/>
                <a:sym typeface="Calibri"/>
              </a:rPr>
              <a:t>: </a:t>
            </a:r>
          </a:p>
          <a:p>
            <a:pPr marL="1257300" indent="-285750">
              <a:spcBef>
                <a:spcPts val="600"/>
              </a:spcBef>
              <a:spcAft>
                <a:spcPts val="0"/>
              </a:spcAft>
              <a:buFont typeface="Arial" panose="020B0604020202020204" pitchFamily="34" charset="0"/>
              <a:buChar char="•"/>
            </a:pPr>
            <a:r>
              <a:rPr lang="fr-FR" sz="1600" dirty="0" smtClean="0">
                <a:solidFill>
                  <a:srgbClr val="002060"/>
                </a:solidFill>
                <a:latin typeface="Calibri"/>
                <a:ea typeface="Calibri"/>
                <a:cs typeface="Calibri"/>
                <a:sym typeface="Calibri"/>
              </a:rPr>
              <a:t>enseignants-chercheurs, ingénieurs pédagogiques</a:t>
            </a:r>
          </a:p>
          <a:p>
            <a:pPr marL="628650" indent="-285750">
              <a:spcBef>
                <a:spcPts val="600"/>
              </a:spcBef>
              <a:spcAft>
                <a:spcPts val="0"/>
              </a:spcAft>
              <a:buFontTx/>
              <a:buChar char="-"/>
            </a:pPr>
            <a:r>
              <a:rPr lang="fr-FR" sz="1600" b="1" dirty="0" smtClean="0">
                <a:solidFill>
                  <a:srgbClr val="002060"/>
                </a:solidFill>
                <a:latin typeface="Calibri"/>
                <a:ea typeface="Calibri"/>
                <a:cs typeface="Calibri"/>
                <a:sym typeface="Calibri"/>
              </a:rPr>
              <a:t>Développeurs du </a:t>
            </a:r>
            <a:r>
              <a:rPr lang="fr-FR" sz="1600" b="1" dirty="0">
                <a:solidFill>
                  <a:srgbClr val="002060"/>
                </a:solidFill>
                <a:latin typeface="Calibri"/>
                <a:ea typeface="Calibri"/>
                <a:cs typeface="Calibri"/>
                <a:sym typeface="Calibri"/>
              </a:rPr>
              <a:t>jeu </a:t>
            </a:r>
            <a:r>
              <a:rPr lang="fr-FR" sz="1600" b="1" dirty="0" smtClean="0">
                <a:solidFill>
                  <a:srgbClr val="002060"/>
                </a:solidFill>
                <a:latin typeface="Calibri"/>
                <a:ea typeface="Calibri"/>
                <a:cs typeface="Calibri"/>
                <a:sym typeface="Calibri"/>
              </a:rPr>
              <a:t>vidéo </a:t>
            </a:r>
            <a:r>
              <a:rPr lang="fr-FR" sz="1600" dirty="0" smtClean="0">
                <a:solidFill>
                  <a:srgbClr val="002060"/>
                </a:solidFill>
                <a:latin typeface="Calibri"/>
                <a:ea typeface="Calibri"/>
                <a:cs typeface="Calibri"/>
                <a:sym typeface="Calibri"/>
              </a:rPr>
              <a:t>: </a:t>
            </a:r>
          </a:p>
          <a:p>
            <a:pPr marL="1257300" indent="-285750">
              <a:spcBef>
                <a:spcPts val="600"/>
              </a:spcBef>
              <a:spcAft>
                <a:spcPts val="0"/>
              </a:spcAft>
              <a:buFont typeface="Arial" panose="020B0604020202020204" pitchFamily="34" charset="0"/>
              <a:buChar char="•"/>
            </a:pPr>
            <a:r>
              <a:rPr lang="fr-FR" sz="1600" dirty="0" smtClean="0">
                <a:solidFill>
                  <a:srgbClr val="002060"/>
                </a:solidFill>
                <a:latin typeface="Calibri"/>
                <a:ea typeface="Calibri"/>
                <a:cs typeface="Calibri"/>
                <a:sym typeface="Calibri"/>
              </a:rPr>
              <a:t>Game designers, </a:t>
            </a:r>
            <a:r>
              <a:rPr lang="fr-FR" sz="1600" dirty="0" err="1" smtClean="0">
                <a:solidFill>
                  <a:srgbClr val="002060"/>
                </a:solidFill>
                <a:latin typeface="Calibri"/>
                <a:ea typeface="Calibri"/>
                <a:cs typeface="Calibri"/>
                <a:sym typeface="Calibri"/>
              </a:rPr>
              <a:t>Level</a:t>
            </a:r>
            <a:r>
              <a:rPr lang="fr-FR" sz="1600" dirty="0" smtClean="0">
                <a:solidFill>
                  <a:srgbClr val="002060"/>
                </a:solidFill>
                <a:latin typeface="Calibri"/>
                <a:ea typeface="Calibri"/>
                <a:cs typeface="Calibri"/>
                <a:sym typeface="Calibri"/>
              </a:rPr>
              <a:t> designers, programmeurs WEB et Unity3D, graphistes</a:t>
            </a:r>
          </a:p>
          <a:p>
            <a:pPr marL="628650" indent="-285750">
              <a:spcBef>
                <a:spcPts val="600"/>
              </a:spcBef>
              <a:spcAft>
                <a:spcPts val="0"/>
              </a:spcAft>
              <a:buFontTx/>
              <a:buChar char="-"/>
            </a:pPr>
            <a:r>
              <a:rPr lang="fr-FR" sz="1600" b="1" dirty="0" smtClean="0">
                <a:solidFill>
                  <a:srgbClr val="002060"/>
                </a:solidFill>
                <a:latin typeface="Calibri"/>
                <a:ea typeface="Calibri"/>
                <a:cs typeface="Calibri"/>
                <a:sym typeface="Calibri"/>
              </a:rPr>
              <a:t>Chercheurs en Learning </a:t>
            </a:r>
            <a:r>
              <a:rPr lang="fr-FR" sz="1600" b="1" dirty="0" err="1" smtClean="0">
                <a:solidFill>
                  <a:srgbClr val="002060"/>
                </a:solidFill>
                <a:latin typeface="Calibri"/>
                <a:ea typeface="Calibri"/>
                <a:cs typeface="Calibri"/>
                <a:sym typeface="Calibri"/>
              </a:rPr>
              <a:t>Analytics</a:t>
            </a:r>
            <a:endParaRPr lang="fr-FR" sz="1600" b="1" dirty="0" smtClean="0">
              <a:solidFill>
                <a:srgbClr val="002060"/>
              </a:solidFill>
              <a:latin typeface="Calibri"/>
              <a:ea typeface="Calibri"/>
              <a:cs typeface="Calibri"/>
              <a:sym typeface="Calibri"/>
            </a:endParaRPr>
          </a:p>
          <a:p>
            <a:pPr marL="1257300" indent="-285750">
              <a:spcBef>
                <a:spcPts val="600"/>
              </a:spcBef>
              <a:spcAft>
                <a:spcPts val="0"/>
              </a:spcAft>
              <a:buFont typeface="Arial" panose="020B0604020202020204" pitchFamily="34" charset="0"/>
              <a:buChar char="•"/>
            </a:pPr>
            <a:r>
              <a:rPr lang="fr-FR" sz="1600" dirty="0" smtClean="0">
                <a:solidFill>
                  <a:srgbClr val="002060"/>
                </a:solidFill>
                <a:latin typeface="Calibri"/>
                <a:ea typeface="Calibri"/>
                <a:cs typeface="Calibri"/>
                <a:sym typeface="Calibri"/>
              </a:rPr>
              <a:t>Équipe du centre de l’innovation pédagogique « Capsule » de SU</a:t>
            </a:r>
            <a:r>
              <a:rPr lang="en" sz="1600" dirty="0">
                <a:solidFill>
                  <a:srgbClr val="002060"/>
                </a:solidFill>
                <a:latin typeface="Calibri"/>
                <a:ea typeface="Calibri"/>
                <a:cs typeface="Calibri"/>
                <a:sym typeface="Calibri"/>
              </a:rPr>
              <a:t>	</a:t>
            </a:r>
            <a:endParaRPr lang="fr-FR" sz="1600" dirty="0" smtClean="0">
              <a:solidFill>
                <a:srgbClr val="002060"/>
              </a:solidFill>
              <a:latin typeface="Calibri"/>
              <a:ea typeface="Calibri"/>
              <a:cs typeface="Calibri"/>
              <a:sym typeface="Calibri"/>
            </a:endParaRPr>
          </a:p>
          <a:p>
            <a:pPr marL="1257300" indent="-285750">
              <a:spcBef>
                <a:spcPts val="600"/>
              </a:spcBef>
              <a:spcAft>
                <a:spcPts val="0"/>
              </a:spcAft>
              <a:buFont typeface="Arial" panose="020B0604020202020204" pitchFamily="34" charset="0"/>
              <a:buChar char="•"/>
            </a:pPr>
            <a:r>
              <a:rPr lang="fr-FR" sz="1600" dirty="0" smtClean="0">
                <a:solidFill>
                  <a:srgbClr val="002060"/>
                </a:solidFill>
                <a:latin typeface="Calibri"/>
                <a:ea typeface="Calibri"/>
                <a:cs typeface="Calibri"/>
                <a:sym typeface="Calibri"/>
              </a:rPr>
              <a:t>Contact en cours pour y adjoindre des didacticiens</a:t>
            </a:r>
            <a:r>
              <a:rPr lang="en" sz="1500" dirty="0">
                <a:solidFill>
                  <a:srgbClr val="002060"/>
                </a:solidFill>
                <a:latin typeface="Calibri"/>
                <a:ea typeface="Calibri"/>
                <a:cs typeface="Calibri"/>
                <a:sym typeface="Calibri"/>
              </a:rPr>
              <a:t>	</a:t>
            </a:r>
            <a:endParaRPr lang="en" sz="1500" dirty="0" smtClean="0">
              <a:solidFill>
                <a:srgbClr val="002060"/>
              </a:solidFill>
              <a:latin typeface="Calibri"/>
              <a:ea typeface="Calibri"/>
              <a:cs typeface="Calibri"/>
              <a:sym typeface="Calibri"/>
            </a:endParaRPr>
          </a:p>
          <a:p>
            <a:pPr marL="1257300" indent="-285750">
              <a:spcBef>
                <a:spcPts val="600"/>
              </a:spcBef>
              <a:spcAft>
                <a:spcPts val="0"/>
              </a:spcAft>
              <a:buFont typeface="Arial" panose="020B0604020202020204" pitchFamily="34" charset="0"/>
              <a:buChar char="•"/>
            </a:pPr>
            <a:endParaRPr lang="en" sz="1500" dirty="0">
              <a:solidFill>
                <a:srgbClr val="002060"/>
              </a:solidFill>
              <a:latin typeface="Calibri"/>
              <a:ea typeface="Calibri"/>
              <a:cs typeface="Calibri"/>
              <a:sym typeface="Calibri"/>
            </a:endParaRPr>
          </a:p>
          <a:p>
            <a:pPr marL="446088">
              <a:spcBef>
                <a:spcPts val="600"/>
              </a:spcBef>
              <a:spcAft>
                <a:spcPts val="0"/>
              </a:spcAft>
            </a:pPr>
            <a:r>
              <a:rPr lang="en" sz="1200" dirty="0">
                <a:solidFill>
                  <a:srgbClr val="002060"/>
                </a:solidFill>
                <a:latin typeface="Calibri"/>
                <a:ea typeface="Calibri"/>
                <a:cs typeface="Calibri"/>
                <a:sym typeface="Calibri"/>
              </a:rPr>
              <a:t>	</a:t>
            </a:r>
            <a:endParaRPr sz="1200" b="1" dirty="0">
              <a:solidFill>
                <a:srgbClr val="002060"/>
              </a:solidFill>
            </a:endParaRPr>
          </a:p>
        </p:txBody>
      </p:sp>
      <p:sp>
        <p:nvSpPr>
          <p:cNvPr id="3" name="ZoneTexte 2"/>
          <p:cNvSpPr txBox="1"/>
          <p:nvPr/>
        </p:nvSpPr>
        <p:spPr>
          <a:xfrm>
            <a:off x="4067944" y="5085184"/>
            <a:ext cx="184731" cy="369332"/>
          </a:xfrm>
          <a:prstGeom prst="rect">
            <a:avLst/>
          </a:prstGeom>
          <a:noFill/>
        </p:spPr>
        <p:txBody>
          <a:bodyPr wrap="none" rtlCol="0">
            <a:spAutoFit/>
          </a:bodyPr>
          <a:lstStyle/>
          <a:p>
            <a:endParaRPr lang="fr-FR" dirty="0"/>
          </a:p>
        </p:txBody>
      </p:sp>
      <p:sp>
        <p:nvSpPr>
          <p:cNvPr id="2" name="Rectangle 1"/>
          <p:cNvSpPr/>
          <p:nvPr/>
        </p:nvSpPr>
        <p:spPr>
          <a:xfrm>
            <a:off x="288032" y="5334307"/>
            <a:ext cx="8820472" cy="830997"/>
          </a:xfrm>
          <a:prstGeom prst="rect">
            <a:avLst/>
          </a:prstGeom>
        </p:spPr>
        <p:txBody>
          <a:bodyPr wrap="square">
            <a:spAutoFit/>
          </a:bodyPr>
          <a:lstStyle/>
          <a:p>
            <a:pPr marL="446088">
              <a:spcBef>
                <a:spcPts val="600"/>
              </a:spcBef>
              <a:spcAft>
                <a:spcPts val="0"/>
              </a:spcAft>
            </a:pPr>
            <a:r>
              <a:rPr lang="en" sz="1600" dirty="0">
                <a:solidFill>
                  <a:srgbClr val="002060"/>
                </a:solidFill>
                <a:latin typeface="Calibri"/>
                <a:ea typeface="Calibri"/>
                <a:cs typeface="Calibri"/>
                <a:sym typeface="Calibri"/>
              </a:rPr>
              <a:t>Bertrand Laforge, Vanda Luengo, Nirina Andriamanantenasoa, </a:t>
            </a:r>
            <a:r>
              <a:rPr lang="fr-FR" sz="1600" dirty="0">
                <a:solidFill>
                  <a:srgbClr val="002060"/>
                </a:solidFill>
                <a:latin typeface="Calibri"/>
                <a:ea typeface="Calibri"/>
                <a:cs typeface="Calibri"/>
                <a:sym typeface="Calibri"/>
              </a:rPr>
              <a:t>Tristan </a:t>
            </a:r>
            <a:r>
              <a:rPr lang="fr-FR" sz="1600" dirty="0" err="1">
                <a:solidFill>
                  <a:srgbClr val="002060"/>
                </a:solidFill>
                <a:latin typeface="Calibri"/>
                <a:ea typeface="Calibri"/>
                <a:cs typeface="Calibri"/>
                <a:sym typeface="Calibri"/>
              </a:rPr>
              <a:t>Briant</a:t>
            </a:r>
            <a:r>
              <a:rPr lang="fr-FR" sz="1600" dirty="0" smtClean="0">
                <a:solidFill>
                  <a:srgbClr val="002060"/>
                </a:solidFill>
                <a:latin typeface="Calibri"/>
                <a:ea typeface="Calibri"/>
                <a:cs typeface="Calibri"/>
                <a:sym typeface="Calibri"/>
              </a:rPr>
              <a:t>, </a:t>
            </a:r>
            <a:r>
              <a:rPr lang="en" sz="1600" dirty="0">
                <a:solidFill>
                  <a:srgbClr val="002060"/>
                </a:solidFill>
                <a:latin typeface="Calibri"/>
                <a:ea typeface="Calibri"/>
                <a:cs typeface="Calibri"/>
                <a:sym typeface="Calibri"/>
              </a:rPr>
              <a:t>Myriam </a:t>
            </a:r>
            <a:r>
              <a:rPr lang="en" sz="1600" dirty="0" smtClean="0">
                <a:solidFill>
                  <a:srgbClr val="002060"/>
                </a:solidFill>
                <a:latin typeface="Calibri"/>
                <a:ea typeface="Calibri"/>
                <a:cs typeface="Calibri"/>
                <a:sym typeface="Calibri"/>
              </a:rPr>
              <a:t>Gorsse</a:t>
            </a:r>
            <a:r>
              <a:rPr lang="fr-FR" sz="1600" dirty="0" smtClean="0">
                <a:solidFill>
                  <a:srgbClr val="002060"/>
                </a:solidFill>
                <a:latin typeface="Calibri"/>
                <a:ea typeface="Calibri"/>
                <a:cs typeface="Calibri"/>
                <a:sym typeface="Calibri"/>
              </a:rPr>
              <a:t>, </a:t>
            </a:r>
            <a:r>
              <a:rPr lang="en" sz="1600" dirty="0">
                <a:solidFill>
                  <a:srgbClr val="002060"/>
                </a:solidFill>
                <a:latin typeface="Calibri"/>
                <a:ea typeface="Calibri"/>
                <a:cs typeface="Calibri"/>
                <a:sym typeface="Calibri"/>
              </a:rPr>
              <a:t>Cedric Hubert, </a:t>
            </a:r>
            <a:r>
              <a:rPr lang="en" sz="1600" dirty="0" smtClean="0">
                <a:solidFill>
                  <a:srgbClr val="002060"/>
                </a:solidFill>
                <a:latin typeface="Calibri"/>
                <a:ea typeface="Calibri"/>
                <a:cs typeface="Calibri"/>
                <a:sym typeface="Calibri"/>
              </a:rPr>
              <a:t>Jean-François </a:t>
            </a:r>
            <a:r>
              <a:rPr lang="en" sz="1600" dirty="0">
                <a:solidFill>
                  <a:srgbClr val="002060"/>
                </a:solidFill>
                <a:latin typeface="Calibri"/>
                <a:ea typeface="Calibri"/>
                <a:cs typeface="Calibri"/>
                <a:sym typeface="Calibri"/>
              </a:rPr>
              <a:t>Leveques, Vassiliki Michou, Mathieu Muratet, Thomas Planques, Amel </a:t>
            </a:r>
            <a:r>
              <a:rPr lang="en" sz="1600" dirty="0" smtClean="0">
                <a:solidFill>
                  <a:srgbClr val="002060"/>
                </a:solidFill>
                <a:latin typeface="Calibri"/>
                <a:ea typeface="Calibri"/>
                <a:cs typeface="Calibri"/>
                <a:sym typeface="Calibri"/>
              </a:rPr>
              <a:t>Yessad</a:t>
            </a:r>
            <a:r>
              <a:rPr lang="fr-FR" sz="1600" dirty="0" smtClean="0">
                <a:solidFill>
                  <a:srgbClr val="002060"/>
                </a:solidFill>
                <a:latin typeface="Calibri"/>
                <a:ea typeface="Calibri"/>
                <a:cs typeface="Calibri"/>
                <a:sym typeface="Calibri"/>
              </a:rPr>
              <a:t>, </a:t>
            </a:r>
            <a:r>
              <a:rPr lang="fr-FR" sz="1600" dirty="0">
                <a:solidFill>
                  <a:srgbClr val="002060"/>
                </a:solidFill>
                <a:latin typeface="Calibri"/>
                <a:ea typeface="Calibri"/>
                <a:cs typeface="Calibri"/>
                <a:sym typeface="Calibri"/>
              </a:rPr>
              <a:t>+19 stagiaires</a:t>
            </a:r>
            <a:endParaRPr lang="fr-FR" sz="1600" dirty="0"/>
          </a:p>
        </p:txBody>
      </p:sp>
    </p:spTree>
    <p:extLst>
      <p:ext uri="{BB962C8B-B14F-4D97-AF65-F5344CB8AC3E}">
        <p14:creationId xmlns:p14="http://schemas.microsoft.com/office/powerpoint/2010/main" val="1410332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 name="Rectangle à coins arrondis 10"/>
          <p:cNvSpPr/>
          <p:nvPr/>
        </p:nvSpPr>
        <p:spPr>
          <a:xfrm>
            <a:off x="3203848" y="4941168"/>
            <a:ext cx="5868144" cy="17281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9" name="Shape 109"/>
          <p:cNvSpPr txBox="1">
            <a:spLocks noGrp="1"/>
          </p:cNvSpPr>
          <p:nvPr>
            <p:ph type="title"/>
          </p:nvPr>
        </p:nvSpPr>
        <p:spPr>
          <a:xfrm>
            <a:off x="446856" y="116632"/>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Mise en œuvre du projet </a:t>
            </a:r>
            <a:r>
              <a:rPr lang="fr-FR" b="1" dirty="0" err="1" smtClean="0">
                <a:solidFill>
                  <a:srgbClr val="2A306B"/>
                </a:solidFill>
              </a:rPr>
              <a:t>play@SU</a:t>
            </a:r>
            <a:r>
              <a:rPr lang="fr-FR" b="1" dirty="0" smtClean="0">
                <a:solidFill>
                  <a:srgbClr val="2A306B"/>
                </a:solidFill>
              </a:rPr>
              <a:t> 2017-2018</a:t>
            </a:r>
            <a:endParaRPr lang="fr-FR" b="1" dirty="0">
              <a:solidFill>
                <a:srgbClr val="2A306B"/>
              </a:solidFill>
            </a:endParaRPr>
          </a:p>
        </p:txBody>
      </p:sp>
      <p:sp>
        <p:nvSpPr>
          <p:cNvPr id="4" name="Rectangle 3"/>
          <p:cNvSpPr/>
          <p:nvPr/>
        </p:nvSpPr>
        <p:spPr>
          <a:xfrm>
            <a:off x="0" y="1200887"/>
            <a:ext cx="8964488" cy="1007968"/>
          </a:xfrm>
          <a:prstGeom prst="rect">
            <a:avLst/>
          </a:prstGeom>
        </p:spPr>
        <p:txBody>
          <a:bodyPr wrap="square">
            <a:spAutoFit/>
          </a:bodyPr>
          <a:lstStyle/>
          <a:p>
            <a:pPr marL="628650" indent="-285750">
              <a:spcBef>
                <a:spcPts val="450"/>
              </a:spcBef>
              <a:spcAft>
                <a:spcPts val="0"/>
              </a:spcAft>
              <a:buFontTx/>
              <a:buChar char="-"/>
            </a:pPr>
            <a:r>
              <a:rPr lang="fr-FR" dirty="0" smtClean="0">
                <a:solidFill>
                  <a:srgbClr val="EA3F34"/>
                </a:solidFill>
                <a:latin typeface="Calibri"/>
                <a:ea typeface="Calibri"/>
                <a:cs typeface="Calibri"/>
                <a:sym typeface="Calibri"/>
              </a:rPr>
              <a:t>Développement du site WEB, du back-end de la plateforme et mise en place du LRS </a:t>
            </a:r>
          </a:p>
          <a:p>
            <a:pPr marL="628650" indent="-285750">
              <a:spcBef>
                <a:spcPts val="450"/>
              </a:spcBef>
              <a:spcAft>
                <a:spcPts val="0"/>
              </a:spcAft>
              <a:buFontTx/>
              <a:buChar char="-"/>
            </a:pPr>
            <a:endParaRPr lang="fr-FR" dirty="0" smtClean="0">
              <a:solidFill>
                <a:srgbClr val="EA3F34"/>
              </a:solidFill>
              <a:latin typeface="Calibri"/>
              <a:ea typeface="Calibri"/>
              <a:cs typeface="Calibri"/>
              <a:sym typeface="Calibri"/>
            </a:endParaRPr>
          </a:p>
          <a:p>
            <a:pPr marL="342900">
              <a:spcBef>
                <a:spcPts val="450"/>
              </a:spcBef>
              <a:spcAft>
                <a:spcPts val="0"/>
              </a:spcAft>
            </a:pPr>
            <a:endParaRPr lang="fr-FR" sz="1600" dirty="0" smtClean="0">
              <a:solidFill>
                <a:srgbClr val="665546"/>
              </a:solidFill>
              <a:latin typeface="Calibri"/>
              <a:ea typeface="Calibri"/>
              <a:cs typeface="Calibri"/>
              <a:sym typeface="Calibri"/>
            </a:endParaRPr>
          </a:p>
        </p:txBody>
      </p:sp>
      <p:sp>
        <p:nvSpPr>
          <p:cNvPr id="2" name="Rectangle à coins arrondis 1"/>
          <p:cNvSpPr/>
          <p:nvPr/>
        </p:nvSpPr>
        <p:spPr>
          <a:xfrm>
            <a:off x="251520" y="1700808"/>
            <a:ext cx="5472608" cy="30963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à coins arrondis 2"/>
          <p:cNvSpPr/>
          <p:nvPr/>
        </p:nvSpPr>
        <p:spPr>
          <a:xfrm>
            <a:off x="611560" y="1772816"/>
            <a:ext cx="4752528" cy="36004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Serveur (SU)</a:t>
            </a:r>
            <a:endParaRPr lang="fr-FR" dirty="0">
              <a:solidFill>
                <a:schemeClr val="tx1"/>
              </a:solidFill>
            </a:endParaRPr>
          </a:p>
        </p:txBody>
      </p:sp>
      <p:sp>
        <p:nvSpPr>
          <p:cNvPr id="6" name="Rectangle à coins arrondis 5"/>
          <p:cNvSpPr/>
          <p:nvPr/>
        </p:nvSpPr>
        <p:spPr>
          <a:xfrm>
            <a:off x="467544" y="2348880"/>
            <a:ext cx="2088232" cy="1944216"/>
          </a:xfrm>
          <a:prstGeom prst="roundRect">
            <a:avLst/>
          </a:prstGeom>
          <a:solidFill>
            <a:srgbClr val="EA3F3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Learning Record System</a:t>
            </a:r>
            <a:endParaRPr lang="fr-FR" dirty="0">
              <a:solidFill>
                <a:schemeClr val="tx1"/>
              </a:solidFill>
            </a:endParaRPr>
          </a:p>
        </p:txBody>
      </p:sp>
      <p:sp>
        <p:nvSpPr>
          <p:cNvPr id="7" name="Rectangle à coins arrondis 6"/>
          <p:cNvSpPr/>
          <p:nvPr/>
        </p:nvSpPr>
        <p:spPr>
          <a:xfrm>
            <a:off x="3275856" y="5301208"/>
            <a:ext cx="2816697" cy="129614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User Interface des jeux</a:t>
            </a:r>
          </a:p>
          <a:p>
            <a:pPr algn="ctr"/>
            <a:r>
              <a:rPr lang="fr-FR" dirty="0" smtClean="0">
                <a:solidFill>
                  <a:schemeClr val="tx1"/>
                </a:solidFill>
              </a:rPr>
              <a:t>(</a:t>
            </a:r>
            <a:r>
              <a:rPr lang="fr-FR" dirty="0" err="1" smtClean="0">
                <a:solidFill>
                  <a:schemeClr val="tx1"/>
                </a:solidFill>
              </a:rPr>
              <a:t>Unity</a:t>
            </a:r>
            <a:r>
              <a:rPr lang="fr-FR" dirty="0" smtClean="0">
                <a:solidFill>
                  <a:schemeClr val="tx1"/>
                </a:solidFill>
              </a:rPr>
              <a:t>)</a:t>
            </a:r>
          </a:p>
          <a:p>
            <a:pPr algn="ctr"/>
            <a:r>
              <a:rPr lang="fr-FR" dirty="0" smtClean="0">
                <a:solidFill>
                  <a:schemeClr val="tx1"/>
                </a:solidFill>
              </a:rPr>
              <a:t>Accès aux jeux, </a:t>
            </a:r>
          </a:p>
          <a:p>
            <a:pPr algn="ctr"/>
            <a:r>
              <a:rPr lang="fr-FR" dirty="0" smtClean="0">
                <a:solidFill>
                  <a:schemeClr val="tx1"/>
                </a:solidFill>
              </a:rPr>
              <a:t>Gestion de profil</a:t>
            </a:r>
            <a:endParaRPr lang="fr-FR" dirty="0">
              <a:solidFill>
                <a:schemeClr val="tx1"/>
              </a:solidFill>
            </a:endParaRPr>
          </a:p>
        </p:txBody>
      </p:sp>
      <p:sp>
        <p:nvSpPr>
          <p:cNvPr id="8" name="Rectangle à coins arrondis 7"/>
          <p:cNvSpPr/>
          <p:nvPr/>
        </p:nvSpPr>
        <p:spPr>
          <a:xfrm>
            <a:off x="2771800" y="2204864"/>
            <a:ext cx="2664296" cy="93610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API profil du joueur</a:t>
            </a:r>
          </a:p>
          <a:p>
            <a:pPr algn="ctr"/>
            <a:r>
              <a:rPr lang="fr-FR" sz="1400" dirty="0" smtClean="0">
                <a:solidFill>
                  <a:schemeClr val="tx1"/>
                </a:solidFill>
              </a:rPr>
              <a:t>(authentification CAS, curriculum, pratique passée)</a:t>
            </a:r>
            <a:endParaRPr lang="fr-FR" sz="1400" dirty="0">
              <a:solidFill>
                <a:schemeClr val="tx1"/>
              </a:solidFill>
            </a:endParaRPr>
          </a:p>
        </p:txBody>
      </p:sp>
      <p:sp>
        <p:nvSpPr>
          <p:cNvPr id="9" name="Rectangle à coins arrondis 8"/>
          <p:cNvSpPr/>
          <p:nvPr/>
        </p:nvSpPr>
        <p:spPr>
          <a:xfrm>
            <a:off x="2771800" y="3140968"/>
            <a:ext cx="2664296" cy="864096"/>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API Learning </a:t>
            </a:r>
            <a:r>
              <a:rPr lang="fr-FR" dirty="0" err="1" smtClean="0">
                <a:solidFill>
                  <a:schemeClr val="tx1"/>
                </a:solidFill>
              </a:rPr>
              <a:t>Analytics</a:t>
            </a:r>
            <a:endParaRPr lang="fr-FR" dirty="0" smtClean="0">
              <a:solidFill>
                <a:schemeClr val="tx1"/>
              </a:solidFill>
            </a:endParaRPr>
          </a:p>
          <a:p>
            <a:pPr algn="ctr"/>
            <a:r>
              <a:rPr lang="fr-FR" sz="1400" dirty="0" smtClean="0">
                <a:solidFill>
                  <a:schemeClr val="tx1"/>
                </a:solidFill>
              </a:rPr>
              <a:t>(stockage data jeux, historique)</a:t>
            </a:r>
            <a:endParaRPr lang="fr-FR" sz="1400" dirty="0">
              <a:solidFill>
                <a:schemeClr val="tx1"/>
              </a:solidFill>
            </a:endParaRPr>
          </a:p>
        </p:txBody>
      </p:sp>
      <p:sp>
        <p:nvSpPr>
          <p:cNvPr id="13" name="Rectangle à coins arrondis 12"/>
          <p:cNvSpPr/>
          <p:nvPr/>
        </p:nvSpPr>
        <p:spPr>
          <a:xfrm>
            <a:off x="6156176" y="5301208"/>
            <a:ext cx="2816697" cy="129614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Site WEB responsive</a:t>
            </a:r>
          </a:p>
          <a:p>
            <a:pPr algn="ctr"/>
            <a:r>
              <a:rPr lang="fr-FR" dirty="0" smtClean="0">
                <a:solidFill>
                  <a:schemeClr val="tx1"/>
                </a:solidFill>
              </a:rPr>
              <a:t>(</a:t>
            </a:r>
            <a:r>
              <a:rPr lang="fr-FR" dirty="0" err="1">
                <a:solidFill>
                  <a:schemeClr val="tx1"/>
                </a:solidFill>
              </a:rPr>
              <a:t>A</a:t>
            </a:r>
            <a:r>
              <a:rPr lang="fr-FR" dirty="0" err="1" smtClean="0">
                <a:solidFill>
                  <a:schemeClr val="tx1"/>
                </a:solidFill>
              </a:rPr>
              <a:t>ngular</a:t>
            </a:r>
            <a:r>
              <a:rPr lang="fr-FR" dirty="0" smtClean="0">
                <a:solidFill>
                  <a:schemeClr val="tx1"/>
                </a:solidFill>
              </a:rPr>
              <a:t>)</a:t>
            </a:r>
          </a:p>
          <a:p>
            <a:pPr algn="ctr"/>
            <a:r>
              <a:rPr lang="fr-FR" sz="1400" dirty="0" smtClean="0">
                <a:solidFill>
                  <a:schemeClr val="tx1"/>
                </a:solidFill>
              </a:rPr>
              <a:t>Accès aux jeux (Stores), </a:t>
            </a:r>
          </a:p>
          <a:p>
            <a:pPr algn="ctr"/>
            <a:r>
              <a:rPr lang="fr-FR" sz="1400" dirty="0" smtClean="0">
                <a:solidFill>
                  <a:schemeClr val="tx1"/>
                </a:solidFill>
              </a:rPr>
              <a:t>Gestion de profil, Réseaux sociaux, amis</a:t>
            </a:r>
            <a:endParaRPr lang="fr-FR" sz="1400" dirty="0">
              <a:solidFill>
                <a:schemeClr val="tx1"/>
              </a:solidFill>
            </a:endParaRPr>
          </a:p>
        </p:txBody>
      </p:sp>
      <p:sp>
        <p:nvSpPr>
          <p:cNvPr id="14" name="Rectangle à coins arrondis 13"/>
          <p:cNvSpPr/>
          <p:nvPr/>
        </p:nvSpPr>
        <p:spPr>
          <a:xfrm>
            <a:off x="3275856" y="5013176"/>
            <a:ext cx="5724128" cy="21602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fr-FR" dirty="0" smtClean="0">
                <a:solidFill>
                  <a:schemeClr val="tx1"/>
                </a:solidFill>
              </a:rPr>
              <a:t>Poste utilisateur       (PC, Tablette, Smartphone)</a:t>
            </a:r>
            <a:endParaRPr lang="fr-FR" dirty="0">
              <a:solidFill>
                <a:schemeClr val="tx1"/>
              </a:solidFill>
            </a:endParaRPr>
          </a:p>
        </p:txBody>
      </p:sp>
      <p:sp>
        <p:nvSpPr>
          <p:cNvPr id="15" name="Rectangle à coins arrondis 14"/>
          <p:cNvSpPr/>
          <p:nvPr/>
        </p:nvSpPr>
        <p:spPr>
          <a:xfrm>
            <a:off x="5940152" y="2060848"/>
            <a:ext cx="3024336" cy="10801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6084168" y="2204864"/>
            <a:ext cx="2736304" cy="792088"/>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Système Information Université</a:t>
            </a:r>
          </a:p>
          <a:p>
            <a:pPr algn="ctr"/>
            <a:r>
              <a:rPr lang="fr-FR" dirty="0" smtClean="0">
                <a:solidFill>
                  <a:schemeClr val="tx1"/>
                </a:solidFill>
              </a:rPr>
              <a:t>(CAS, cursus)</a:t>
            </a:r>
            <a:endParaRPr lang="fr-FR" dirty="0">
              <a:solidFill>
                <a:schemeClr val="tx1"/>
              </a:solidFill>
            </a:endParaRPr>
          </a:p>
        </p:txBody>
      </p:sp>
      <p:sp>
        <p:nvSpPr>
          <p:cNvPr id="17" name="Rectangle à coins arrondis 16"/>
          <p:cNvSpPr/>
          <p:nvPr/>
        </p:nvSpPr>
        <p:spPr>
          <a:xfrm>
            <a:off x="179512" y="4941168"/>
            <a:ext cx="2880320" cy="1224136"/>
          </a:xfrm>
          <a:prstGeom prst="roundRect">
            <a:avLst/>
          </a:prstGeom>
          <a:solidFill>
            <a:srgbClr val="EA3F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323528" y="5445224"/>
            <a:ext cx="2592288" cy="57606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Learning </a:t>
            </a:r>
            <a:r>
              <a:rPr lang="fr-FR" dirty="0" err="1" smtClean="0">
                <a:solidFill>
                  <a:schemeClr val="tx1"/>
                </a:solidFill>
              </a:rPr>
              <a:t>Analytics</a:t>
            </a:r>
            <a:endParaRPr lang="fr-FR" dirty="0">
              <a:solidFill>
                <a:schemeClr val="tx1"/>
              </a:solidFill>
            </a:endParaRPr>
          </a:p>
        </p:txBody>
      </p:sp>
      <p:sp>
        <p:nvSpPr>
          <p:cNvPr id="19" name="Rectangle à coins arrondis 18"/>
          <p:cNvSpPr/>
          <p:nvPr/>
        </p:nvSpPr>
        <p:spPr>
          <a:xfrm>
            <a:off x="395536" y="5013176"/>
            <a:ext cx="2520280" cy="288032"/>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Plateforme Recherche</a:t>
            </a:r>
            <a:endParaRPr lang="fr-FR" dirty="0">
              <a:solidFill>
                <a:schemeClr val="tx1"/>
              </a:solidFill>
            </a:endParaRPr>
          </a:p>
        </p:txBody>
      </p:sp>
      <p:sp>
        <p:nvSpPr>
          <p:cNvPr id="12" name="Double flèche horizontale 11"/>
          <p:cNvSpPr/>
          <p:nvPr/>
        </p:nvSpPr>
        <p:spPr>
          <a:xfrm>
            <a:off x="2195736" y="3501008"/>
            <a:ext cx="864096" cy="216024"/>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Double flèche horizontale 20"/>
          <p:cNvSpPr/>
          <p:nvPr/>
        </p:nvSpPr>
        <p:spPr>
          <a:xfrm rot="5400000">
            <a:off x="431540" y="4473116"/>
            <a:ext cx="864096" cy="216024"/>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Double flèche horizontale 21"/>
          <p:cNvSpPr/>
          <p:nvPr/>
        </p:nvSpPr>
        <p:spPr>
          <a:xfrm>
            <a:off x="5292080" y="2564904"/>
            <a:ext cx="864096" cy="216024"/>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2627784" y="4005064"/>
            <a:ext cx="2664296" cy="72008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API </a:t>
            </a:r>
            <a:r>
              <a:rPr lang="fr-FR" dirty="0" err="1" smtClean="0">
                <a:solidFill>
                  <a:schemeClr val="tx1"/>
                </a:solidFill>
              </a:rPr>
              <a:t>Multi-joueur</a:t>
            </a:r>
            <a:endParaRPr lang="fr-FR" dirty="0" smtClean="0">
              <a:solidFill>
                <a:schemeClr val="tx1"/>
              </a:solidFill>
            </a:endParaRPr>
          </a:p>
          <a:p>
            <a:pPr algn="ctr"/>
            <a:r>
              <a:rPr lang="fr-FR" dirty="0" smtClean="0">
                <a:solidFill>
                  <a:schemeClr val="tx1"/>
                </a:solidFill>
              </a:rPr>
              <a:t>(online data, amis )</a:t>
            </a:r>
          </a:p>
        </p:txBody>
      </p:sp>
      <p:sp>
        <p:nvSpPr>
          <p:cNvPr id="23" name="Double flèche horizontale 22"/>
          <p:cNvSpPr/>
          <p:nvPr/>
        </p:nvSpPr>
        <p:spPr>
          <a:xfrm rot="5400000">
            <a:off x="2843808" y="4941168"/>
            <a:ext cx="936104" cy="216024"/>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Double flèche horizontale 23"/>
          <p:cNvSpPr/>
          <p:nvPr/>
        </p:nvSpPr>
        <p:spPr>
          <a:xfrm rot="5400000">
            <a:off x="4247964" y="4545124"/>
            <a:ext cx="1728192" cy="216024"/>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Double flèche horizontale 24"/>
          <p:cNvSpPr/>
          <p:nvPr/>
        </p:nvSpPr>
        <p:spPr>
          <a:xfrm rot="5400000">
            <a:off x="4067944" y="4149080"/>
            <a:ext cx="2520280" cy="216024"/>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p:cNvSpPr txBox="1"/>
          <p:nvPr/>
        </p:nvSpPr>
        <p:spPr>
          <a:xfrm>
            <a:off x="6156176" y="3501008"/>
            <a:ext cx="2808312" cy="923330"/>
          </a:xfrm>
          <a:prstGeom prst="rect">
            <a:avLst/>
          </a:prstGeom>
          <a:noFill/>
        </p:spPr>
        <p:txBody>
          <a:bodyPr wrap="square" rtlCol="0">
            <a:spAutoFit/>
          </a:bodyPr>
          <a:lstStyle/>
          <a:p>
            <a:r>
              <a:rPr lang="fr-FR" dirty="0" smtClean="0"/>
              <a:t>Les API permettent l’intégration facile de jeux </a:t>
            </a:r>
            <a:r>
              <a:rPr lang="fr-FR" dirty="0" err="1" smtClean="0"/>
              <a:t>Unity</a:t>
            </a:r>
            <a:r>
              <a:rPr lang="fr-FR" dirty="0" smtClean="0"/>
              <a:t> dans la plateforme</a:t>
            </a:r>
            <a:endParaRPr lang="fr-FR" dirty="0"/>
          </a:p>
        </p:txBody>
      </p:sp>
      <p:sp>
        <p:nvSpPr>
          <p:cNvPr id="27" name="Rectangle à coins arrondis 26"/>
          <p:cNvSpPr/>
          <p:nvPr/>
        </p:nvSpPr>
        <p:spPr>
          <a:xfrm>
            <a:off x="971600" y="4437112"/>
            <a:ext cx="1368152" cy="36004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Anonymisation des données</a:t>
            </a:r>
            <a:endParaRPr lang="fr-FR" sz="1050" dirty="0">
              <a:solidFill>
                <a:schemeClr val="tx1"/>
              </a:solidFill>
            </a:endParaRPr>
          </a:p>
        </p:txBody>
      </p:sp>
    </p:spTree>
    <p:extLst>
      <p:ext uri="{BB962C8B-B14F-4D97-AF65-F5344CB8AC3E}">
        <p14:creationId xmlns:p14="http://schemas.microsoft.com/office/powerpoint/2010/main" val="18150543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46856" y="116632"/>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Mise en œuvre du projet </a:t>
            </a:r>
            <a:r>
              <a:rPr lang="fr-FR" b="1" dirty="0" err="1" smtClean="0">
                <a:solidFill>
                  <a:srgbClr val="2A306B"/>
                </a:solidFill>
              </a:rPr>
              <a:t>play@SU</a:t>
            </a:r>
            <a:r>
              <a:rPr lang="fr-FR" b="1" dirty="0" smtClean="0">
                <a:solidFill>
                  <a:srgbClr val="2A306B"/>
                </a:solidFill>
              </a:rPr>
              <a:t> 2017-2018</a:t>
            </a:r>
            <a:endParaRPr lang="fr-FR" b="1" dirty="0">
              <a:solidFill>
                <a:srgbClr val="2A306B"/>
              </a:solidFill>
            </a:endParaRPr>
          </a:p>
        </p:txBody>
      </p:sp>
      <p:sp>
        <p:nvSpPr>
          <p:cNvPr id="4" name="Rectangle 3"/>
          <p:cNvSpPr/>
          <p:nvPr/>
        </p:nvSpPr>
        <p:spPr>
          <a:xfrm>
            <a:off x="0" y="1200887"/>
            <a:ext cx="8964488" cy="1007968"/>
          </a:xfrm>
          <a:prstGeom prst="rect">
            <a:avLst/>
          </a:prstGeom>
        </p:spPr>
        <p:txBody>
          <a:bodyPr wrap="square">
            <a:spAutoFit/>
          </a:bodyPr>
          <a:lstStyle/>
          <a:p>
            <a:pPr marL="628650" indent="-285750">
              <a:spcBef>
                <a:spcPts val="450"/>
              </a:spcBef>
              <a:spcAft>
                <a:spcPts val="0"/>
              </a:spcAft>
              <a:buFontTx/>
              <a:buChar char="-"/>
            </a:pPr>
            <a:r>
              <a:rPr lang="fr-FR" dirty="0" smtClean="0">
                <a:solidFill>
                  <a:srgbClr val="EA3F34"/>
                </a:solidFill>
                <a:latin typeface="Calibri"/>
                <a:ea typeface="Calibri"/>
                <a:cs typeface="Calibri"/>
                <a:sym typeface="Calibri"/>
              </a:rPr>
              <a:t>Développement du site WEB, du back-end de la plateforme et mise en place du LRS </a:t>
            </a:r>
          </a:p>
          <a:p>
            <a:pPr marL="628650" indent="-285750">
              <a:spcBef>
                <a:spcPts val="450"/>
              </a:spcBef>
              <a:spcAft>
                <a:spcPts val="0"/>
              </a:spcAft>
              <a:buFontTx/>
              <a:buChar char="-"/>
            </a:pPr>
            <a:endParaRPr lang="fr-FR" dirty="0" smtClean="0">
              <a:solidFill>
                <a:srgbClr val="EA3F34"/>
              </a:solidFill>
              <a:latin typeface="Calibri"/>
              <a:ea typeface="Calibri"/>
              <a:cs typeface="Calibri"/>
              <a:sym typeface="Calibri"/>
            </a:endParaRPr>
          </a:p>
          <a:p>
            <a:pPr marL="342900">
              <a:spcBef>
                <a:spcPts val="450"/>
              </a:spcBef>
              <a:spcAft>
                <a:spcPts val="0"/>
              </a:spcAft>
            </a:pPr>
            <a:endParaRPr lang="fr-FR" sz="1600" dirty="0" smtClean="0">
              <a:solidFill>
                <a:srgbClr val="665546"/>
              </a:solidFill>
              <a:latin typeface="Calibri"/>
              <a:ea typeface="Calibri"/>
              <a:cs typeface="Calibri"/>
              <a:sym typeface="Calibri"/>
            </a:endParaRPr>
          </a:p>
        </p:txBody>
      </p:sp>
      <p:pic>
        <p:nvPicPr>
          <p:cNvPr id="28" name="Image 27" descr="liste_jeu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700808"/>
            <a:ext cx="2664296" cy="4736525"/>
          </a:xfrm>
          <a:prstGeom prst="rect">
            <a:avLst/>
          </a:prstGeom>
        </p:spPr>
      </p:pic>
      <p:pic>
        <p:nvPicPr>
          <p:cNvPr id="7" name="Image 6"/>
          <p:cNvPicPr>
            <a:picLocks noChangeAspect="1"/>
          </p:cNvPicPr>
          <p:nvPr/>
        </p:nvPicPr>
        <p:blipFill>
          <a:blip r:embed="rId4"/>
          <a:stretch>
            <a:fillRect/>
          </a:stretch>
        </p:blipFill>
        <p:spPr>
          <a:xfrm>
            <a:off x="84747" y="1772816"/>
            <a:ext cx="6143437" cy="4467088"/>
          </a:xfrm>
          <a:prstGeom prst="rect">
            <a:avLst/>
          </a:prstGeom>
        </p:spPr>
      </p:pic>
    </p:spTree>
    <p:extLst>
      <p:ext uri="{BB962C8B-B14F-4D97-AF65-F5344CB8AC3E}">
        <p14:creationId xmlns:p14="http://schemas.microsoft.com/office/powerpoint/2010/main" val="16499066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46856" y="116632"/>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Mise en œuvre du projet </a:t>
            </a:r>
            <a:r>
              <a:rPr lang="fr-FR" b="1" dirty="0" err="1" smtClean="0">
                <a:solidFill>
                  <a:srgbClr val="2A306B"/>
                </a:solidFill>
              </a:rPr>
              <a:t>play@SU</a:t>
            </a:r>
            <a:r>
              <a:rPr lang="fr-FR" b="1" dirty="0" smtClean="0">
                <a:solidFill>
                  <a:srgbClr val="2A306B"/>
                </a:solidFill>
              </a:rPr>
              <a:t> 2017-2018</a:t>
            </a:r>
            <a:endParaRPr lang="fr-FR" b="1" dirty="0">
              <a:solidFill>
                <a:srgbClr val="2A306B"/>
              </a:solidFill>
            </a:endParaRPr>
          </a:p>
        </p:txBody>
      </p:sp>
      <p:sp>
        <p:nvSpPr>
          <p:cNvPr id="4" name="Rectangle 3"/>
          <p:cNvSpPr/>
          <p:nvPr/>
        </p:nvSpPr>
        <p:spPr>
          <a:xfrm>
            <a:off x="0" y="1200887"/>
            <a:ext cx="8964488" cy="1007968"/>
          </a:xfrm>
          <a:prstGeom prst="rect">
            <a:avLst/>
          </a:prstGeom>
        </p:spPr>
        <p:txBody>
          <a:bodyPr wrap="square">
            <a:spAutoFit/>
          </a:bodyPr>
          <a:lstStyle/>
          <a:p>
            <a:pPr marL="628650" indent="-285750">
              <a:spcBef>
                <a:spcPts val="450"/>
              </a:spcBef>
              <a:spcAft>
                <a:spcPts val="0"/>
              </a:spcAft>
              <a:buFontTx/>
              <a:buChar char="-"/>
            </a:pPr>
            <a:r>
              <a:rPr lang="fr-FR" dirty="0" smtClean="0">
                <a:solidFill>
                  <a:srgbClr val="EA3F34"/>
                </a:solidFill>
                <a:latin typeface="Calibri"/>
                <a:ea typeface="Calibri"/>
                <a:cs typeface="Calibri"/>
                <a:sym typeface="Calibri"/>
              </a:rPr>
              <a:t>Développement du site WEB, du back-end de la plateforme et mise en place du LRS </a:t>
            </a:r>
          </a:p>
          <a:p>
            <a:pPr marL="628650" indent="-285750">
              <a:spcBef>
                <a:spcPts val="450"/>
              </a:spcBef>
              <a:spcAft>
                <a:spcPts val="0"/>
              </a:spcAft>
              <a:buFontTx/>
              <a:buChar char="-"/>
            </a:pPr>
            <a:endParaRPr lang="fr-FR" dirty="0" smtClean="0">
              <a:solidFill>
                <a:srgbClr val="EA3F34"/>
              </a:solidFill>
              <a:latin typeface="Calibri"/>
              <a:ea typeface="Calibri"/>
              <a:cs typeface="Calibri"/>
              <a:sym typeface="Calibri"/>
            </a:endParaRPr>
          </a:p>
          <a:p>
            <a:pPr marL="342900">
              <a:spcBef>
                <a:spcPts val="450"/>
              </a:spcBef>
              <a:spcAft>
                <a:spcPts val="0"/>
              </a:spcAft>
            </a:pPr>
            <a:endParaRPr lang="fr-FR" sz="1600" dirty="0" smtClean="0">
              <a:solidFill>
                <a:srgbClr val="665546"/>
              </a:solidFill>
              <a:latin typeface="Calibri"/>
              <a:ea typeface="Calibri"/>
              <a:cs typeface="Calibri"/>
              <a:sym typeface="Calibri"/>
            </a:endParaRPr>
          </a:p>
        </p:txBody>
      </p:sp>
      <p:pic>
        <p:nvPicPr>
          <p:cNvPr id="29" name="Image 28" descr="page_jeu_quiz.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700808"/>
            <a:ext cx="2592288" cy="4608511"/>
          </a:xfrm>
          <a:prstGeom prst="rect">
            <a:avLst/>
          </a:prstGeom>
        </p:spPr>
      </p:pic>
      <p:pic>
        <p:nvPicPr>
          <p:cNvPr id="30" name="Image 29"/>
          <p:cNvPicPr>
            <a:picLocks noChangeAspect="1"/>
          </p:cNvPicPr>
          <p:nvPr/>
        </p:nvPicPr>
        <p:blipFill>
          <a:blip r:embed="rId4"/>
          <a:stretch>
            <a:fillRect/>
          </a:stretch>
        </p:blipFill>
        <p:spPr>
          <a:xfrm>
            <a:off x="2123728" y="1700808"/>
            <a:ext cx="2839071" cy="4869160"/>
          </a:xfrm>
          <a:prstGeom prst="rect">
            <a:avLst/>
          </a:prstGeom>
        </p:spPr>
      </p:pic>
    </p:spTree>
    <p:extLst>
      <p:ext uri="{BB962C8B-B14F-4D97-AF65-F5344CB8AC3E}">
        <p14:creationId xmlns:p14="http://schemas.microsoft.com/office/powerpoint/2010/main" val="857156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46856" y="116632"/>
            <a:ext cx="8229600" cy="562070"/>
          </a:xfrm>
          <a:prstGeom prst="rect">
            <a:avLst/>
          </a:prstGeom>
          <a:noFill/>
          <a:ln>
            <a:noFill/>
          </a:ln>
        </p:spPr>
        <p:txBody>
          <a:bodyPr vert="horz" wrap="square" lIns="68569" tIns="34275" rIns="68569" bIns="34275" numCol="1" anchor="ctr" anchorCtr="0" compatLnSpc="1">
            <a:prstTxWarp prst="textNoShape">
              <a:avLst/>
            </a:prstTxWarp>
            <a:noAutofit/>
          </a:bodyPr>
          <a:lstStyle/>
          <a:p>
            <a:pPr algn="l">
              <a:spcBef>
                <a:spcPts val="0"/>
              </a:spcBef>
              <a:spcAft>
                <a:spcPts val="0"/>
              </a:spcAft>
              <a:buSzPct val="25000"/>
            </a:pPr>
            <a:r>
              <a:rPr lang="fr-FR" b="1" dirty="0" smtClean="0">
                <a:solidFill>
                  <a:srgbClr val="2A306B"/>
                </a:solidFill>
              </a:rPr>
              <a:t>Mise en œuvre du projet </a:t>
            </a:r>
            <a:r>
              <a:rPr lang="fr-FR" b="1" dirty="0" err="1" smtClean="0">
                <a:solidFill>
                  <a:srgbClr val="2A306B"/>
                </a:solidFill>
              </a:rPr>
              <a:t>play@SU</a:t>
            </a:r>
            <a:r>
              <a:rPr lang="fr-FR" b="1" dirty="0" smtClean="0">
                <a:solidFill>
                  <a:srgbClr val="2A306B"/>
                </a:solidFill>
              </a:rPr>
              <a:t> 2017-2018</a:t>
            </a:r>
            <a:endParaRPr lang="fr-FR" b="1" dirty="0">
              <a:solidFill>
                <a:srgbClr val="2A306B"/>
              </a:solidFill>
            </a:endParaRPr>
          </a:p>
        </p:txBody>
      </p:sp>
      <p:sp>
        <p:nvSpPr>
          <p:cNvPr id="4" name="Rectangle 3"/>
          <p:cNvSpPr/>
          <p:nvPr/>
        </p:nvSpPr>
        <p:spPr>
          <a:xfrm>
            <a:off x="0" y="1200887"/>
            <a:ext cx="8964488" cy="1007968"/>
          </a:xfrm>
          <a:prstGeom prst="rect">
            <a:avLst/>
          </a:prstGeom>
        </p:spPr>
        <p:txBody>
          <a:bodyPr wrap="square">
            <a:spAutoFit/>
          </a:bodyPr>
          <a:lstStyle/>
          <a:p>
            <a:pPr marL="342900">
              <a:spcBef>
                <a:spcPts val="450"/>
              </a:spcBef>
              <a:spcAft>
                <a:spcPts val="0"/>
              </a:spcAft>
            </a:pPr>
            <a:r>
              <a:rPr lang="fr-FR" dirty="0" smtClean="0">
                <a:solidFill>
                  <a:srgbClr val="EA3F34"/>
                </a:solidFill>
                <a:latin typeface="Calibri"/>
                <a:ea typeface="Calibri"/>
                <a:cs typeface="Calibri"/>
                <a:sym typeface="Calibri"/>
              </a:rPr>
              <a:t>- Développement d’un jeu de Quiz multi-joueurs</a:t>
            </a:r>
          </a:p>
          <a:p>
            <a:pPr marL="342900">
              <a:spcBef>
                <a:spcPts val="450"/>
              </a:spcBef>
              <a:spcAft>
                <a:spcPts val="0"/>
              </a:spcAft>
            </a:pPr>
            <a:endParaRPr lang="fr-FR" dirty="0" smtClean="0">
              <a:solidFill>
                <a:srgbClr val="EA3F34"/>
              </a:solidFill>
              <a:latin typeface="Calibri"/>
              <a:ea typeface="Calibri"/>
              <a:cs typeface="Calibri"/>
              <a:sym typeface="Calibri"/>
            </a:endParaRPr>
          </a:p>
          <a:p>
            <a:pPr marL="342900">
              <a:spcBef>
                <a:spcPts val="450"/>
              </a:spcBef>
              <a:spcAft>
                <a:spcPts val="0"/>
              </a:spcAft>
            </a:pPr>
            <a:endParaRPr lang="fr-FR" sz="1600" dirty="0" smtClean="0">
              <a:solidFill>
                <a:srgbClr val="665546"/>
              </a:solidFill>
              <a:latin typeface="Calibri"/>
              <a:ea typeface="Calibri"/>
              <a:cs typeface="Calibri"/>
              <a:sym typeface="Calibri"/>
            </a:endParaRPr>
          </a:p>
        </p:txBody>
      </p:sp>
      <p:sp>
        <p:nvSpPr>
          <p:cNvPr id="9" name="ZoneTexte 8"/>
          <p:cNvSpPr txBox="1"/>
          <p:nvPr/>
        </p:nvSpPr>
        <p:spPr>
          <a:xfrm>
            <a:off x="4433313" y="2132856"/>
            <a:ext cx="4657924" cy="2862323"/>
          </a:xfrm>
          <a:prstGeom prst="rect">
            <a:avLst/>
          </a:prstGeom>
          <a:noFill/>
        </p:spPr>
        <p:txBody>
          <a:bodyPr wrap="none" rtlCol="0">
            <a:spAutoFit/>
          </a:bodyPr>
          <a:lstStyle/>
          <a:p>
            <a:r>
              <a:rPr lang="fr-FR" dirty="0" smtClean="0">
                <a:solidFill>
                  <a:srgbClr val="2A306B"/>
                </a:solidFill>
              </a:rPr>
              <a:t>Plusieurs modes : </a:t>
            </a:r>
          </a:p>
          <a:p>
            <a:endParaRPr lang="fr-FR" dirty="0" smtClean="0"/>
          </a:p>
          <a:p>
            <a:r>
              <a:rPr lang="fr-FR" dirty="0" smtClean="0">
                <a:solidFill>
                  <a:srgbClr val="EA3F34"/>
                </a:solidFill>
              </a:rPr>
              <a:t>- Solo, </a:t>
            </a:r>
          </a:p>
          <a:p>
            <a:r>
              <a:rPr lang="fr-FR" dirty="0" smtClean="0">
                <a:solidFill>
                  <a:srgbClr val="EA3F34"/>
                </a:solidFill>
              </a:rPr>
              <a:t>- Multi (</a:t>
            </a:r>
            <a:r>
              <a:rPr lang="fr-FR" dirty="0" err="1" smtClean="0">
                <a:solidFill>
                  <a:srgbClr val="EA3F34"/>
                </a:solidFill>
              </a:rPr>
              <a:t>UnVsUn</a:t>
            </a:r>
            <a:r>
              <a:rPr lang="fr-FR" dirty="0" smtClean="0">
                <a:solidFill>
                  <a:srgbClr val="EA3F34"/>
                </a:solidFill>
              </a:rPr>
              <a:t>),</a:t>
            </a:r>
            <a:r>
              <a:rPr lang="fr-FR" dirty="0" smtClean="0"/>
              <a:t> </a:t>
            </a:r>
          </a:p>
          <a:p>
            <a:r>
              <a:rPr lang="fr-FR" dirty="0" smtClean="0">
                <a:solidFill>
                  <a:srgbClr val="2A306B"/>
                </a:solidFill>
              </a:rPr>
              <a:t>- « Animation »</a:t>
            </a:r>
          </a:p>
          <a:p>
            <a:endParaRPr lang="fr-FR" dirty="0" smtClean="0">
              <a:solidFill>
                <a:srgbClr val="2A306B"/>
              </a:solidFill>
            </a:endParaRPr>
          </a:p>
          <a:p>
            <a:r>
              <a:rPr lang="fr-FR" dirty="0" smtClean="0">
                <a:solidFill>
                  <a:srgbClr val="2A306B"/>
                </a:solidFill>
              </a:rPr>
              <a:t>Objectifs : Feedback de différents niveaux</a:t>
            </a:r>
          </a:p>
          <a:p>
            <a:endParaRPr lang="fr-FR" dirty="0" smtClean="0"/>
          </a:p>
          <a:p>
            <a:r>
              <a:rPr lang="fr-FR" dirty="0" smtClean="0">
                <a:solidFill>
                  <a:srgbClr val="EA3F34"/>
                </a:solidFill>
              </a:rPr>
              <a:t>- Immédiat : vert/rouge</a:t>
            </a:r>
          </a:p>
          <a:p>
            <a:r>
              <a:rPr lang="fr-FR" dirty="0" smtClean="0">
                <a:solidFill>
                  <a:srgbClr val="2A306B"/>
                </a:solidFill>
              </a:rPr>
              <a:t>- Différé grâce au LRS : </a:t>
            </a:r>
            <a:r>
              <a:rPr lang="fr-FR" dirty="0" err="1" smtClean="0">
                <a:solidFill>
                  <a:srgbClr val="2A306B"/>
                </a:solidFill>
              </a:rPr>
              <a:t>Moodle</a:t>
            </a:r>
            <a:r>
              <a:rPr lang="fr-FR" dirty="0" smtClean="0">
                <a:solidFill>
                  <a:srgbClr val="2A306B"/>
                </a:solidFill>
              </a:rPr>
              <a:t>, </a:t>
            </a:r>
            <a:r>
              <a:rPr lang="fr-FR" dirty="0" err="1" smtClean="0">
                <a:solidFill>
                  <a:srgbClr val="2A306B"/>
                </a:solidFill>
              </a:rPr>
              <a:t>SPOCs</a:t>
            </a:r>
            <a:r>
              <a:rPr lang="fr-FR" dirty="0" smtClean="0">
                <a:solidFill>
                  <a:srgbClr val="2A306B"/>
                </a:solidFill>
              </a:rPr>
              <a:t>, </a:t>
            </a:r>
            <a:r>
              <a:rPr lang="mr-IN" dirty="0" smtClean="0">
                <a:solidFill>
                  <a:srgbClr val="2A306B"/>
                </a:solidFill>
              </a:rPr>
              <a:t>…</a:t>
            </a:r>
            <a:endParaRPr lang="fr-FR" dirty="0">
              <a:solidFill>
                <a:srgbClr val="2A306B"/>
              </a:solidFill>
            </a:endParaRPr>
          </a:p>
        </p:txBody>
      </p:sp>
      <p:pic>
        <p:nvPicPr>
          <p:cNvPr id="2" name="test_qui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1628800"/>
            <a:ext cx="2808312" cy="4992555"/>
          </a:xfrm>
          <a:prstGeom prst="rect">
            <a:avLst/>
          </a:prstGeom>
        </p:spPr>
      </p:pic>
    </p:spTree>
    <p:extLst>
      <p:ext uri="{BB962C8B-B14F-4D97-AF65-F5344CB8AC3E}">
        <p14:creationId xmlns:p14="http://schemas.microsoft.com/office/powerpoint/2010/main" val="24195038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5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Theme">
  <a:themeElements>
    <a:clrScheme name="UPMC charte graphique">
      <a:dk1>
        <a:srgbClr val="000000"/>
      </a:dk1>
      <a:lt1>
        <a:srgbClr val="FFFFFF"/>
      </a:lt1>
      <a:dk2>
        <a:srgbClr val="665546"/>
      </a:dk2>
      <a:lt2>
        <a:srgbClr val="91785B"/>
      </a:lt2>
      <a:accent1>
        <a:srgbClr val="4B92DB"/>
      </a:accent1>
      <a:accent2>
        <a:srgbClr val="644459"/>
      </a:accent2>
      <a:accent3>
        <a:srgbClr val="B6BF00"/>
      </a:accent3>
      <a:accent4>
        <a:srgbClr val="FFA02F"/>
      </a:accent4>
      <a:accent5>
        <a:srgbClr val="B5384F"/>
      </a:accent5>
      <a:accent6>
        <a:srgbClr val="D10074"/>
      </a:accent6>
      <a:hlink>
        <a:srgbClr val="00B9E4"/>
      </a:hlink>
      <a:folHlink>
        <a:srgbClr val="22505F"/>
      </a:folHlink>
    </a:clrScheme>
    <a:fontScheme name="Charte graphique UPMC">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22191</TotalTime>
  <Words>3255</Words>
  <Application>Microsoft Macintosh PowerPoint</Application>
  <PresentationFormat>Présentation à l'écran (4:3)</PresentationFormat>
  <Paragraphs>334</Paragraphs>
  <Slides>21</Slides>
  <Notes>18</Notes>
  <HiddenSlides>0</HiddenSlides>
  <MMClips>2</MMClips>
  <ScaleCrop>false</ScaleCrop>
  <HeadingPairs>
    <vt:vector size="4" baseType="variant">
      <vt:variant>
        <vt:lpstr>Thème</vt:lpstr>
      </vt:variant>
      <vt:variant>
        <vt:i4>2</vt:i4>
      </vt:variant>
      <vt:variant>
        <vt:lpstr>Titres des diapositives</vt:lpstr>
      </vt:variant>
      <vt:variant>
        <vt:i4>21</vt:i4>
      </vt:variant>
    </vt:vector>
  </HeadingPairs>
  <TitlesOfParts>
    <vt:vector size="23" baseType="lpstr">
      <vt:lpstr>5_Conception personnalisée</vt:lpstr>
      <vt:lpstr>4_Default Theme</vt:lpstr>
      <vt:lpstr>Présentation PowerPoint</vt:lpstr>
      <vt:lpstr>Pourquoi une plateforme de jeux @SU ?</vt:lpstr>
      <vt:lpstr>Pourquoi une plateforme de jeux @SU ?</vt:lpstr>
      <vt:lpstr>Répondre au défi du jeu sérieux à l'Université : le projet play@SU</vt:lpstr>
      <vt:lpstr>Répondre au défi du jeu sérieux à l'Université : le projet play@SU</vt:lpstr>
      <vt:lpstr>Mise en œuvre du projet play@SU 2017-2018</vt:lpstr>
      <vt:lpstr>Mise en œuvre du projet play@SU 2017-2018</vt:lpstr>
      <vt:lpstr>Mise en œuvre du projet play@SU 2017-2018</vt:lpstr>
      <vt:lpstr>Mise en œuvre du projet play@SU 2017-2018</vt:lpstr>
      <vt:lpstr>Mise en œuvre du projet play@SU 2017-2018</vt:lpstr>
      <vt:lpstr>Démarrage Sept. 2018 : Compétences informationnelles   Quiz - Force – Energie potentielle</vt:lpstr>
      <vt:lpstr>Futur de play@SU 2017-2018</vt:lpstr>
      <vt:lpstr>Futur de Play@SU au delà de SU</vt:lpstr>
      <vt:lpstr>Conclusion/Perspectives</vt:lpstr>
      <vt:lpstr>Back-up</vt:lpstr>
      <vt:lpstr>Présentation PowerPoint</vt:lpstr>
      <vt:lpstr>Objectifs détaillés de Play@SU</vt:lpstr>
      <vt:lpstr>Répondre au défi du jeu sérieux à l'Université : l'expérience menée à l'UPMC</vt:lpstr>
      <vt:lpstr>Pourquoi une plateforme de jeux @SU ?</vt:lpstr>
      <vt:lpstr>Répondre au défi du jeu sérieux à l'Université : l'expérience menée à l'UPMC</vt:lpstr>
      <vt:lpstr>Répondre au défi du jeu sérieux à l'Université : l'expérience menée à l'UPMC</vt:lpstr>
    </vt:vector>
  </TitlesOfParts>
  <Company>Université P &amp; M Curie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MICHOU Vassiliki</dc:creator>
  <cp:lastModifiedBy>Bertrand LAFORGE</cp:lastModifiedBy>
  <cp:revision>715</cp:revision>
  <cp:lastPrinted>2016-11-15T14:07:48Z</cp:lastPrinted>
  <dcterms:created xsi:type="dcterms:W3CDTF">2013-09-13T17:06:19Z</dcterms:created>
  <dcterms:modified xsi:type="dcterms:W3CDTF">2018-04-05T09:34:29Z</dcterms:modified>
</cp:coreProperties>
</file>