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sldIdLst>
    <p:sldId id="267" r:id="rId2"/>
    <p:sldId id="288" r:id="rId3"/>
    <p:sldId id="290" r:id="rId4"/>
    <p:sldId id="291" r:id="rId5"/>
    <p:sldId id="293" r:id="rId6"/>
    <p:sldId id="289" r:id="rId7"/>
    <p:sldId id="294" r:id="rId8"/>
    <p:sldId id="295" r:id="rId9"/>
    <p:sldId id="301" r:id="rId10"/>
    <p:sldId id="302" r:id="rId11"/>
    <p:sldId id="307" r:id="rId12"/>
    <p:sldId id="309" r:id="rId13"/>
    <p:sldId id="308" r:id="rId14"/>
    <p:sldId id="310" r:id="rId15"/>
    <p:sldId id="303" r:id="rId16"/>
    <p:sldId id="312" r:id="rId17"/>
    <p:sldId id="300" r:id="rId18"/>
    <p:sldId id="304" r:id="rId19"/>
    <p:sldId id="296" r:id="rId20"/>
    <p:sldId id="298" r:id="rId21"/>
    <p:sldId id="311" r:id="rId22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0">
          <p15:clr>
            <a:srgbClr val="A4A3A4"/>
          </p15:clr>
        </p15:guide>
        <p15:guide id="2" pos="33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A4F9E"/>
    <a:srgbClr val="3F92D2"/>
    <a:srgbClr val="1D3556"/>
    <a:srgbClr val="35A9AD"/>
    <a:srgbClr val="EBA025"/>
    <a:srgbClr val="A1C737"/>
    <a:srgbClr val="8C3666"/>
    <a:srgbClr val="AB1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95"/>
    <p:restoredTop sz="81139"/>
  </p:normalViewPr>
  <p:slideViewPr>
    <p:cSldViewPr snapToGrid="0" snapToObjects="1">
      <p:cViewPr>
        <p:scale>
          <a:sx n="96" d="100"/>
          <a:sy n="96" d="100"/>
        </p:scale>
        <p:origin x="1984" y="104"/>
      </p:cViewPr>
      <p:guideLst>
        <p:guide orient="horz" pos="2360"/>
        <p:guide pos="3352"/>
      </p:guideLst>
    </p:cSldViewPr>
  </p:slideViewPr>
  <p:outlineViewPr>
    <p:cViewPr>
      <p:scale>
        <a:sx n="33" d="100"/>
        <a:sy n="33" d="100"/>
      </p:scale>
      <p:origin x="0" y="31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6B6B584-D31B-4A46-8346-B5521FBCAA43}" type="datetimeFigureOut">
              <a:rPr lang="en-US"/>
              <a:pPr>
                <a:defRPr/>
              </a:pPr>
              <a:t>4/27/17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2DD2202-DF89-C74C-B404-525FF3DBC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85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D2202-DF89-C74C-B404-525FF3DBC69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4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Vidéo avec accès</a:t>
            </a:r>
            <a:r>
              <a:rPr lang="fr-FR" baseline="0" dirty="0" smtClean="0"/>
              <a:t> restreint et mot de passe</a:t>
            </a:r>
          </a:p>
          <a:p>
            <a:r>
              <a:rPr lang="fr-FR" baseline="0" dirty="0" smtClean="0"/>
              <a:t>S’enregistrer avec son </a:t>
            </a:r>
            <a:r>
              <a:rPr lang="fr-FR" baseline="0" dirty="0" err="1" smtClean="0"/>
              <a:t>iphone</a:t>
            </a:r>
            <a:r>
              <a:rPr lang="fr-FR" baseline="0" dirty="0" smtClean="0"/>
              <a:t> pour un devoir de langues</a:t>
            </a:r>
          </a:p>
          <a:p>
            <a:r>
              <a:rPr lang="fr-FR" baseline="0" dirty="0" smtClean="0"/>
              <a:t>Correction sur TBI enregistrée et diffusée</a:t>
            </a:r>
          </a:p>
          <a:p>
            <a:r>
              <a:rPr lang="fr-FR" baseline="0" dirty="0" smtClean="0"/>
              <a:t>Utiliser la vidéo d’un collègue dans son cours</a:t>
            </a:r>
          </a:p>
          <a:p>
            <a:r>
              <a:rPr lang="fr-FR" baseline="0" dirty="0" err="1" smtClean="0"/>
              <a:t>Zaption</a:t>
            </a:r>
            <a:r>
              <a:rPr lang="fr-FR" baseline="0" dirty="0" smtClean="0"/>
              <a:t>, questions intégrées à la vidéo</a:t>
            </a:r>
          </a:p>
          <a:p>
            <a:r>
              <a:rPr lang="fr-FR" baseline="0" dirty="0" smtClean="0"/>
              <a:t>Vidéo dans vidéo</a:t>
            </a:r>
          </a:p>
          <a:p>
            <a:endParaRPr lang="fr-FR" baseline="0" dirty="0" smtClean="0"/>
          </a:p>
          <a:p>
            <a:r>
              <a:rPr lang="fr-FR" baseline="0" dirty="0" smtClean="0"/>
              <a:t>Ce sont des usages que ne permet pas </a:t>
            </a:r>
            <a:r>
              <a:rPr lang="fr-FR" baseline="0" dirty="0" err="1" smtClean="0"/>
              <a:t>youtube</a:t>
            </a:r>
            <a:r>
              <a:rPr lang="fr-FR" baseline="0" dirty="0" smtClean="0"/>
              <a:t>, et l’enrichissement rend l’étudiant actif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D2202-DF89-C74C-B404-525FF3DBC69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83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  <a:p>
            <a:r>
              <a:rPr lang="fr-FR" baseline="0" dirty="0" smtClean="0"/>
              <a:t>Veille : cours d’anatomie, autopsie</a:t>
            </a:r>
          </a:p>
          <a:p>
            <a:r>
              <a:rPr lang="fr-FR" baseline="0" dirty="0" smtClean="0"/>
              <a:t>Épurer les anciennes vidéos pour de meilleurs résultats de recherche (800 vidéos supprimées)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D2202-DF89-C74C-B404-525FF3DBC69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74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  <a:p>
            <a:r>
              <a:rPr lang="fr-FR" baseline="0" dirty="0" smtClean="0"/>
              <a:t>Veille : cours d’anatomie, autopsie</a:t>
            </a:r>
          </a:p>
          <a:p>
            <a:r>
              <a:rPr lang="fr-FR" baseline="0" dirty="0" smtClean="0"/>
              <a:t>Épurer les anciennes vidéos pour de meilleurs résultats de recherche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D2202-DF89-C74C-B404-525FF3DBC69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74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WIMS pour la partie simulation et exercices interactifs aléatoires en Sciences exactes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Jalon : développé pour la formation à distance et intégrant une composante vidéo (captation et retransmission de cours : mixer des étudiants distants et en présentiels)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StreamBox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solution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agent+server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transportable et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opensource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basée sur les technologies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Ogg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Vorbis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=&gt; Modèles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Opensource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 itératifs » assumé et défendu par les enseignants chercheurs concepteurs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D2202-DF89-C74C-B404-525FF3DBC69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48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/>
              <a:t>Le besoin de démultiplier les outils : industrialiser et développer les outils supports à la pédagogie au delà de leur environnement spécifique : processus de transfert de technologies.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 smtClean="0"/>
              <a:t>F2F</a:t>
            </a:r>
            <a:r>
              <a:rPr lang="fr-FR" sz="2800" baseline="0" dirty="0" smtClean="0"/>
              <a:t> : passer de l’assistance à l’usage des outils au conseil en stratégie et </a:t>
            </a:r>
            <a:r>
              <a:rPr lang="fr-FR" sz="2800" baseline="0" dirty="0" err="1" smtClean="0"/>
              <a:t>ingenierie</a:t>
            </a:r>
            <a:r>
              <a:rPr lang="fr-FR" sz="2800" baseline="0" dirty="0" smtClean="0"/>
              <a:t> pédagogique</a:t>
            </a:r>
            <a:endParaRPr lang="fr-FR" sz="2800" dirty="0" smtClean="0"/>
          </a:p>
          <a:p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D2202-DF89-C74C-B404-525FF3DBC69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4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D2202-DF89-C74C-B404-525FF3DBC69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29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b="1" i="1" dirty="0" smtClean="0">
                <a:solidFill>
                  <a:schemeClr val="bg1"/>
                </a:solidFill>
                <a:latin typeface="Georgia" charset="0"/>
              </a:rPr>
              <a:t>Le Duo Apple/</a:t>
            </a:r>
            <a:r>
              <a:rPr lang="en-US" altLang="en-US" sz="1200" b="1" i="1" dirty="0" err="1" smtClean="0">
                <a:solidFill>
                  <a:schemeClr val="bg1"/>
                </a:solidFill>
                <a:latin typeface="Georgia" charset="0"/>
              </a:rPr>
              <a:t>iTunesU</a:t>
            </a:r>
            <a:r>
              <a:rPr lang="en-US" altLang="en-US" sz="1200" b="1" i="1" dirty="0" smtClean="0">
                <a:solidFill>
                  <a:schemeClr val="bg1"/>
                </a:solidFill>
                <a:latin typeface="Georgia" charset="0"/>
              </a:rPr>
              <a:t> et </a:t>
            </a:r>
            <a:r>
              <a:rPr lang="en-US" altLang="en-US" sz="1200" b="1" i="1" dirty="0" err="1" smtClean="0">
                <a:solidFill>
                  <a:schemeClr val="bg1"/>
                </a:solidFill>
                <a:latin typeface="Georgia" charset="0"/>
              </a:rPr>
              <a:t>CanalU</a:t>
            </a:r>
            <a:endParaRPr lang="en-US" altLang="en-US" sz="1200" b="1" i="1" dirty="0" smtClean="0">
              <a:solidFill>
                <a:schemeClr val="bg1"/>
              </a:solidFill>
              <a:latin typeface="Georgia" charset="0"/>
            </a:endParaRPr>
          </a:p>
          <a:p>
            <a:endParaRPr lang="en-US" sz="1200" b="1" i="1" dirty="0" smtClean="0">
              <a:solidFill>
                <a:schemeClr val="bg1"/>
              </a:solidFill>
              <a:latin typeface="Georgia" charset="0"/>
            </a:endParaRPr>
          </a:p>
          <a:p>
            <a:pPr marL="457200" lvl="1" indent="0">
              <a:buNone/>
            </a:pPr>
            <a:r>
              <a:rPr lang="fr-FR" sz="2400" dirty="0" smtClean="0">
                <a:latin typeface="Calibri" charset="0"/>
                <a:ea typeface="Calibri" charset="0"/>
                <a:cs typeface="Calibri" charset="0"/>
              </a:rPr>
              <a:t>Les points positifs :</a:t>
            </a:r>
          </a:p>
          <a:p>
            <a:pPr lvl="1"/>
            <a:r>
              <a:rPr lang="fr-FR" sz="2400" dirty="0" smtClean="0">
                <a:latin typeface="Calibri" charset="0"/>
                <a:ea typeface="Calibri" charset="0"/>
                <a:cs typeface="Calibri" charset="0"/>
              </a:rPr>
              <a:t>	fort écho au sein de la francophonie des REL</a:t>
            </a:r>
          </a:p>
          <a:p>
            <a:pPr marL="457200" lvl="1" indent="0">
              <a:buNone/>
            </a:pPr>
            <a:endParaRPr lang="fr-FR" sz="2400" dirty="0" smtClean="0">
              <a:latin typeface="Calibri" charset="0"/>
              <a:ea typeface="Calibri" charset="0"/>
              <a:cs typeface="Calibri" charset="0"/>
            </a:endParaRPr>
          </a:p>
          <a:p>
            <a:pPr marL="457200" lvl="1" indent="0">
              <a:buNone/>
            </a:pPr>
            <a:r>
              <a:rPr lang="fr-FR" sz="2400" dirty="0" smtClean="0">
                <a:latin typeface="Calibri" charset="0"/>
                <a:ea typeface="Calibri" charset="0"/>
                <a:cs typeface="Calibri" charset="0"/>
              </a:rPr>
              <a:t>Les points négatifs :</a:t>
            </a:r>
          </a:p>
          <a:p>
            <a:pPr lvl="1"/>
            <a:r>
              <a:rPr lang="fr-FR" sz="2400" dirty="0" smtClean="0">
                <a:latin typeface="Calibri" charset="0"/>
                <a:ea typeface="Calibri" charset="0"/>
                <a:cs typeface="Calibri" charset="0"/>
              </a:rPr>
              <a:t>crainte de devenir trop visible (passer en un instant de l’anonymat à la célébrité)</a:t>
            </a:r>
          </a:p>
          <a:p>
            <a:pPr lvl="1"/>
            <a:r>
              <a:rPr lang="fr-FR" sz="2400" dirty="0" smtClean="0">
                <a:latin typeface="Calibri" charset="0"/>
                <a:ea typeface="Calibri" charset="0"/>
                <a:cs typeface="Calibri" charset="0"/>
              </a:rPr>
              <a:t>Des difficultés à intégrer des solutions fermés</a:t>
            </a:r>
          </a:p>
          <a:p>
            <a:pPr marL="457200" lvl="1" indent="0">
              <a:buNone/>
            </a:pPr>
            <a:endParaRPr lang="fr-FR" sz="2400" dirty="0" smtClean="0">
              <a:latin typeface="Calibri" charset="0"/>
              <a:ea typeface="Calibri" charset="0"/>
              <a:cs typeface="Calibri" charset="0"/>
            </a:endParaRPr>
          </a:p>
          <a:p>
            <a:pPr marL="457200" lvl="1" indent="0">
              <a:buNone/>
            </a:pPr>
            <a:endParaRPr lang="fr-FR" sz="2400" dirty="0" smtClean="0">
              <a:latin typeface="Calibri" charset="0"/>
              <a:ea typeface="Calibri" charset="0"/>
              <a:cs typeface="Calibri" charset="0"/>
            </a:endParaRPr>
          </a:p>
          <a:p>
            <a:pPr marL="457200" lvl="1" indent="0">
              <a:buNone/>
            </a:pPr>
            <a:r>
              <a:rPr lang="fr-FR" sz="2400" dirty="0" smtClean="0">
                <a:latin typeface="Calibri" charset="0"/>
                <a:ea typeface="Calibri" charset="0"/>
                <a:cs typeface="Calibri" charset="0"/>
              </a:rPr>
              <a:t>Et surtout en 2011</a:t>
            </a:r>
            <a:r>
              <a:rPr lang="mr-IN" sz="2400" dirty="0" smtClean="0">
                <a:latin typeface="Calibri" charset="0"/>
                <a:ea typeface="Calibri" charset="0"/>
                <a:cs typeface="Calibri" charset="0"/>
              </a:rPr>
              <a:t>…</a:t>
            </a:r>
            <a:endParaRPr lang="fr-FR" sz="2400" dirty="0" smtClean="0">
              <a:latin typeface="Calibri" charset="0"/>
              <a:ea typeface="Calibri" charset="0"/>
              <a:cs typeface="Calibri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D2202-DF89-C74C-B404-525FF3DBC69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64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D2202-DF89-C74C-B404-525FF3DBC69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39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Métadonnées pour les ressources d’apprentissages</a:t>
            </a:r>
          </a:p>
          <a:p>
            <a:r>
              <a:rPr lang="fr-FR" dirty="0" smtClean="0"/>
              <a:t>Le référencement de nos ressources</a:t>
            </a:r>
            <a:r>
              <a:rPr lang="fr-FR" baseline="0" dirty="0" smtClean="0"/>
              <a:t> avec le modèle du Dublin </a:t>
            </a:r>
            <a:r>
              <a:rPr lang="fr-FR" baseline="0" dirty="0" err="1" smtClean="0"/>
              <a:t>core</a:t>
            </a:r>
            <a:r>
              <a:rPr lang="fr-FR" baseline="0" dirty="0" smtClean="0"/>
              <a:t> permet d’en assurer la </a:t>
            </a:r>
            <a:r>
              <a:rPr lang="fr-FR" baseline="0" dirty="0" err="1" smtClean="0"/>
              <a:t>pérénité</a:t>
            </a:r>
            <a:r>
              <a:rPr lang="fr-FR" baseline="0" dirty="0" smtClean="0"/>
              <a:t> pour pouvoir faire </a:t>
            </a:r>
            <a:r>
              <a:rPr lang="fr-FR" baseline="0" dirty="0" err="1" smtClean="0"/>
              <a:t>evoluer</a:t>
            </a:r>
            <a:r>
              <a:rPr lang="fr-FR" baseline="0" dirty="0" smtClean="0"/>
              <a:t> la technologie de diffusion en conservant le travail d’indexation.</a:t>
            </a:r>
          </a:p>
          <a:p>
            <a:r>
              <a:rPr lang="fr-FR" baseline="0" dirty="0" smtClean="0"/>
              <a:t>Un objectif avec le Sup </a:t>
            </a:r>
            <a:r>
              <a:rPr lang="fr-FR" baseline="0" dirty="0" err="1" smtClean="0"/>
              <a:t>Lom.fr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etait</a:t>
            </a:r>
            <a:r>
              <a:rPr lang="fr-FR" baseline="0" dirty="0" smtClean="0"/>
              <a:t> aussi de pouvoir s’offrir la possibilité d’être </a:t>
            </a:r>
            <a:r>
              <a:rPr lang="fr-FR" baseline="0" dirty="0" err="1" smtClean="0"/>
              <a:t>moissoné</a:t>
            </a:r>
            <a:r>
              <a:rPr lang="fr-FR" baseline="0" dirty="0" smtClean="0"/>
              <a:t> par comme des </a:t>
            </a:r>
            <a:r>
              <a:rPr lang="fr-FR" baseline="0" dirty="0" err="1" smtClean="0"/>
              <a:t>entrepots</a:t>
            </a:r>
            <a:r>
              <a:rPr lang="fr-FR" baseline="0" dirty="0" smtClean="0"/>
              <a:t> OAI pour que les vidéos puissent être intégrées aux bibliothèques mais aussi </a:t>
            </a:r>
            <a:r>
              <a:rPr lang="fr-FR" baseline="0" dirty="0" err="1" smtClean="0"/>
              <a:t>moissonées</a:t>
            </a:r>
            <a:r>
              <a:rPr lang="fr-FR" baseline="0" dirty="0" smtClean="0"/>
              <a:t> par le moteur de recherche sup-numérique.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D2202-DF89-C74C-B404-525FF3DBC69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14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seul le champ « Source » n’était pas applicable à un contenu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selon nous.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CC-By-ND-NC</a:t>
            </a:r>
          </a:p>
          <a:p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dirty="0" smtClean="0"/>
              <a:t>15 éléments de description </a:t>
            </a:r>
          </a:p>
          <a:p>
            <a:r>
              <a:rPr lang="fr-FR" dirty="0" smtClean="0"/>
              <a:t>tous facultatifs et tous répétables,</a:t>
            </a:r>
          </a:p>
          <a:p>
            <a:r>
              <a:rPr lang="fr-FR" dirty="0" smtClean="0"/>
              <a:t> qui portent sur la description :</a:t>
            </a:r>
          </a:p>
          <a:p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du contenu : </a:t>
            </a:r>
            <a:r>
              <a:rPr lang="fr-FR" dirty="0" err="1" smtClean="0"/>
              <a:t>Title</a:t>
            </a:r>
            <a:r>
              <a:rPr lang="fr-FR" dirty="0" smtClean="0"/>
              <a:t>, </a:t>
            </a:r>
            <a:r>
              <a:rPr lang="fr-FR" dirty="0" err="1" smtClean="0"/>
              <a:t>Subject</a:t>
            </a:r>
            <a:r>
              <a:rPr lang="fr-FR" dirty="0" smtClean="0"/>
              <a:t>, Description, Source, </a:t>
            </a:r>
            <a:r>
              <a:rPr lang="fr-FR" dirty="0" err="1" smtClean="0"/>
              <a:t>Language</a:t>
            </a:r>
            <a:r>
              <a:rPr lang="fr-FR" dirty="0" smtClean="0"/>
              <a:t>, Relation, </a:t>
            </a:r>
            <a:r>
              <a:rPr lang="fr-FR" dirty="0" err="1" smtClean="0"/>
              <a:t>Coverage</a:t>
            </a:r>
            <a:r>
              <a:rPr lang="fr-FR" dirty="0" smtClean="0"/>
              <a:t> ;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de la propriété intellectuelle : Creator, </a:t>
            </a:r>
            <a:r>
              <a:rPr lang="fr-FR" dirty="0" err="1" smtClean="0"/>
              <a:t>Contributor</a:t>
            </a:r>
            <a:r>
              <a:rPr lang="fr-FR" dirty="0" smtClean="0"/>
              <a:t>, Publisher, </a:t>
            </a:r>
            <a:r>
              <a:rPr lang="fr-FR" dirty="0" err="1" smtClean="0"/>
              <a:t>Rights</a:t>
            </a:r>
            <a:r>
              <a:rPr lang="fr-FR" dirty="0" smtClean="0"/>
              <a:t> ;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de l'instanciation : Date, Type, Format, Identifier.</a:t>
            </a:r>
          </a:p>
          <a:p>
            <a:pPr marL="285750" indent="-285750">
              <a:buFont typeface="Arial"/>
              <a:buChar char="•"/>
            </a:pPr>
            <a:endParaRPr lang="fr-FR" dirty="0" smtClean="0"/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Le type de document, à remplir dans le formulaire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Pod</a:t>
            </a:r>
            <a:r>
              <a:rPr lang="fr-FR" baseline="0" dirty="0" smtClean="0"/>
              <a:t> est obligatoire et n’est pas intégré dans le DC</a:t>
            </a:r>
          </a:p>
          <a:p>
            <a:pPr marL="285750" indent="-285750">
              <a:buFont typeface="Arial"/>
              <a:buChar char="•"/>
            </a:pPr>
            <a:r>
              <a:rPr lang="fr-FR" baseline="0" dirty="0" smtClean="0"/>
              <a:t>3 actions entrainent 10 champs DC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D2202-DF89-C74C-B404-525FF3DBC69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80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Réticence des enseignants</a:t>
            </a:r>
            <a:r>
              <a:rPr lang="fr-FR" baseline="0" dirty="0" smtClean="0"/>
              <a:t> face à la visibilité sur le net de leurs enseignements et de leurs ressources</a:t>
            </a:r>
          </a:p>
          <a:p>
            <a:r>
              <a:rPr lang="fr-FR" baseline="0" dirty="0" smtClean="0"/>
              <a:t>Mais aussi la question de leur image, le rapport à l’écrit, </a:t>
            </a:r>
          </a:p>
          <a:p>
            <a:r>
              <a:rPr lang="fr-FR" baseline="0" dirty="0" smtClean="0"/>
              <a:t>Droit d’auteur</a:t>
            </a:r>
          </a:p>
          <a:p>
            <a:endParaRPr lang="fr-FR" baseline="0" dirty="0" smtClean="0"/>
          </a:p>
          <a:p>
            <a:r>
              <a:rPr lang="fr-FR" baseline="0" dirty="0" smtClean="0"/>
              <a:t>Vidéothèques, filmer un exposé oral, </a:t>
            </a:r>
            <a:r>
              <a:rPr lang="fr-FR" baseline="0" dirty="0" err="1" smtClean="0"/>
              <a:t>Screencast</a:t>
            </a:r>
            <a:r>
              <a:rPr lang="fr-FR" baseline="0" dirty="0" smtClean="0"/>
              <a:t>, CPI, Scénarisation pédagogique et DU, Production audiovisuelle</a:t>
            </a:r>
          </a:p>
          <a:p>
            <a:endParaRPr lang="fr-FR" baseline="0" dirty="0" smtClean="0"/>
          </a:p>
          <a:p>
            <a:r>
              <a:rPr lang="fr-FR" baseline="0" dirty="0" smtClean="0"/>
              <a:t>Modification de la culture des </a:t>
            </a:r>
            <a:r>
              <a:rPr lang="fr-FR" baseline="0" dirty="0" err="1" smtClean="0"/>
              <a:t>enseigants</a:t>
            </a:r>
            <a:r>
              <a:rPr lang="fr-FR" baseline="0" dirty="0" smtClean="0"/>
              <a:t> en terme de vidéo pédagogique, gagnent l’habitude d’être vus en vidéo et de voir leurs collègues</a:t>
            </a:r>
          </a:p>
          <a:p>
            <a:endParaRPr lang="fr-FR" baseline="0" dirty="0" smtClean="0"/>
          </a:p>
          <a:p>
            <a:r>
              <a:rPr lang="fr-FR" baseline="0" dirty="0" err="1" smtClean="0"/>
              <a:t>Necessité</a:t>
            </a:r>
            <a:r>
              <a:rPr lang="fr-FR" baseline="0" dirty="0" smtClean="0"/>
              <a:t> d’accompagnement des enseignants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D2202-DF89-C74C-B404-525FF3DBC69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56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CUME, 27 Avril 2017</a:t>
            </a:r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Christophe Bansart, Estelle Coll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41D2F-1497-1149-86E2-09CDFFC1B0F4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85858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CUME, 27 Avril 2017</a:t>
            </a:r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Christophe Bansart, Estelle Coll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A4A79-4E4E-1540-8199-0B7248321C17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69120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CUME, 27 Avril 2017</a:t>
            </a:r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Christophe Bansart, Estelle Coll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F9BA-4BFB-D141-B9A1-7973CE3ADFC7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26989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 charset="0"/>
              <a:buChar char="•"/>
              <a:defRPr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CUME, 27 Avril 2017</a:t>
            </a:r>
            <a:endParaRPr lang="fr-FR" alt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dirty="0" smtClean="0"/>
              <a:t>Christophe Bansart, Estelle </a:t>
            </a:r>
            <a:r>
              <a:rPr lang="fr-FR" dirty="0" err="1" smtClean="0"/>
              <a:t>Coll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14052" y="6356350"/>
            <a:ext cx="227274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dirty="0" smtClean="0"/>
              <a:t>Université Nice </a:t>
            </a:r>
            <a:r>
              <a:rPr lang="fr-FR" altLang="en-US" smtClean="0"/>
              <a:t>Sophia Antipolis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90947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CUME, 27 Avril 2017</a:t>
            </a:r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Christophe Bansart, Estelle Coll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9BF6-25DB-6A4B-83E1-EBE68DC4E4C2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99161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CUME, 27 Avril 2017</a:t>
            </a:r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Christophe Bansart, Estelle Coll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D75E8-8605-E440-ABE7-6E7066FCB92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5318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CUME, 27 Avril 2017</a:t>
            </a:r>
            <a:endParaRPr lang="fr-FR" alt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Christophe Bansart, Estelle Coll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25610-5CD4-3749-8391-4190760644C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401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CUME, 27 Avril 2017</a:t>
            </a:r>
            <a:endParaRPr lang="fr-FR" alt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Christophe Bansart, Estelle Coll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0D89B-EBC9-AE4B-A8B3-BD76DAAAA43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50665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072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CUME, 27 Avril 2017</a:t>
            </a:r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Christophe Bansart, Estelle Coll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2A774-2B08-1D42-BC72-CDEB1F88EAA0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705381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CUME, 27 Avril 2017</a:t>
            </a:r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Christophe Bansart, Estelle Coll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5412-5579-7A4F-B37F-4A3286752A36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2882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fr-FR" altLang="en-US" smtClean="0"/>
              <a:t>CUME, 27 Avril 2017</a:t>
            </a:r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 smtClean="0"/>
              <a:t>Christophe Bansart, Estelle Coll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7CBBC2C-B8B6-4B48-8308-735B07292244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tiff"/><Relationship Id="rId6" Type="http://schemas.openxmlformats.org/officeDocument/2006/relationships/image" Target="../media/image6.tiff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contenu 2"/>
          <p:cNvSpPr txBox="1">
            <a:spLocks/>
          </p:cNvSpPr>
          <p:nvPr/>
        </p:nvSpPr>
        <p:spPr bwMode="auto">
          <a:xfrm>
            <a:off x="165100" y="4927600"/>
            <a:ext cx="86836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b="1" i="1" dirty="0" err="1" smtClean="0">
                <a:solidFill>
                  <a:schemeClr val="bg1"/>
                </a:solidFill>
                <a:latin typeface="Georgia" charset="0"/>
              </a:rPr>
              <a:t>Université</a:t>
            </a:r>
            <a:r>
              <a:rPr lang="en-US" altLang="en-US" b="1" i="1" dirty="0" smtClean="0">
                <a:solidFill>
                  <a:schemeClr val="bg1"/>
                </a:solidFill>
                <a:latin typeface="Georgia" charset="0"/>
              </a:rPr>
              <a:t> Nice Sophia Antipolis</a:t>
            </a:r>
            <a:endParaRPr lang="en-US" altLang="en-US" dirty="0"/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65100" y="6215063"/>
            <a:ext cx="1213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800" i="1" dirty="0" err="1" smtClean="0">
                <a:solidFill>
                  <a:schemeClr val="bg1"/>
                </a:solidFill>
                <a:latin typeface="Helvetica Neue" charset="0"/>
              </a:rPr>
              <a:t>unice.fr</a:t>
            </a:r>
            <a:r>
              <a:rPr lang="fr-FR" altLang="en-US" sz="1800" i="1" dirty="0" smtClean="0">
                <a:solidFill>
                  <a:schemeClr val="bg1"/>
                </a:solidFill>
                <a:latin typeface="Helvetica Neue" charset="0"/>
              </a:rPr>
              <a:t>/pi</a:t>
            </a:r>
            <a:endParaRPr lang="fr-FR" altLang="en-US" sz="1800" i="1" dirty="0">
              <a:solidFill>
                <a:schemeClr val="bg1"/>
              </a:solidFill>
              <a:latin typeface="Helvetica Neue" charset="0"/>
            </a:endParaRP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2060294" y="6219825"/>
            <a:ext cx="70408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9688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solidFill>
                  <a:srgbClr val="FFFFFF"/>
                </a:solidFill>
                <a:latin typeface="Helvetica Neue Light" charset="0"/>
                <a:sym typeface="Helvetica Neue Light" charset="0"/>
              </a:rPr>
              <a:t>Christophe Bansart, </a:t>
            </a:r>
            <a:r>
              <a:rPr lang="en-US" altLang="en-US" sz="1800" i="1" dirty="0" smtClean="0">
                <a:solidFill>
                  <a:srgbClr val="FFFFFF"/>
                </a:solidFill>
                <a:latin typeface="Helvetica Neue Light" charset="0"/>
                <a:sym typeface="Helvetica Neue Light" charset="0"/>
              </a:rPr>
              <a:t>Estelle </a:t>
            </a:r>
            <a:r>
              <a:rPr lang="en-US" altLang="en-US" sz="1800" i="1" dirty="0" err="1" smtClean="0">
                <a:solidFill>
                  <a:srgbClr val="FFFFFF"/>
                </a:solidFill>
                <a:latin typeface="Helvetica Neue Light" charset="0"/>
                <a:sym typeface="Helvetica Neue Light" charset="0"/>
              </a:rPr>
              <a:t>Coll</a:t>
            </a:r>
            <a:r>
              <a:rPr lang="en-US" altLang="en-US" sz="1800" i="1" dirty="0" smtClean="0">
                <a:solidFill>
                  <a:srgbClr val="FFFFFF"/>
                </a:solidFill>
                <a:latin typeface="Helvetica Neue Light" charset="0"/>
                <a:sym typeface="Helvetica Neue Light" charset="0"/>
              </a:rPr>
              <a:t> - Service des </a:t>
            </a:r>
            <a:r>
              <a:rPr lang="en-US" altLang="en-US" sz="1800" i="1" dirty="0" err="1" smtClean="0">
                <a:solidFill>
                  <a:srgbClr val="FFFFFF"/>
                </a:solidFill>
                <a:latin typeface="Helvetica Neue Light" charset="0"/>
                <a:sym typeface="Helvetica Neue Light" charset="0"/>
              </a:rPr>
              <a:t>Pédagogies</a:t>
            </a:r>
            <a:r>
              <a:rPr lang="en-US" altLang="en-US" sz="1800" i="1" dirty="0" smtClean="0">
                <a:solidFill>
                  <a:srgbClr val="FFFFFF"/>
                </a:solidFill>
                <a:latin typeface="Helvetica Neue Light" charset="0"/>
                <a:sym typeface="Helvetica Neue Light" charset="0"/>
              </a:rPr>
              <a:t> </a:t>
            </a:r>
            <a:r>
              <a:rPr lang="en-US" altLang="en-US" sz="1800" i="1" dirty="0" err="1" smtClean="0">
                <a:solidFill>
                  <a:srgbClr val="FFFFFF"/>
                </a:solidFill>
                <a:latin typeface="Helvetica Neue Light" charset="0"/>
                <a:sym typeface="Helvetica Neue Light" charset="0"/>
              </a:rPr>
              <a:t>Innovantes</a:t>
            </a:r>
            <a:endParaRPr lang="fr-FR" altLang="en-US" sz="1800" i="1" dirty="0">
              <a:solidFill>
                <a:schemeClr val="bg1"/>
              </a:solidFill>
              <a:latin typeface="Helvetica Neue Light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en-US" smtClean="0"/>
              <a:t>CUME, 27 Avril 2017</a:t>
            </a:r>
            <a:endParaRPr lang="fr-FR" alt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Christophe Bansart, Estelle Coll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50912" t="4290" r="-50912" b="1953"/>
          <a:stretch/>
        </p:blipFill>
        <p:spPr>
          <a:xfrm>
            <a:off x="-287760" y="1270060"/>
            <a:ext cx="9828477" cy="5384532"/>
          </a:xfrm>
        </p:spPr>
      </p:pic>
      <p:sp>
        <p:nvSpPr>
          <p:cNvPr id="6" name="Rectangle 5"/>
          <p:cNvSpPr/>
          <p:nvPr/>
        </p:nvSpPr>
        <p:spPr>
          <a:xfrm>
            <a:off x="1079386" y="241012"/>
            <a:ext cx="57131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 smtClean="0">
                <a:solidFill>
                  <a:schemeClr val="bg1"/>
                </a:solidFill>
                <a:latin typeface="Calibri"/>
                <a:ea typeface="ＭＳ Ｐゴシック" charset="0"/>
                <a:cs typeface="ＭＳ Ｐゴシック" charset="0"/>
              </a:rPr>
              <a:t>Adaptation du Dublin </a:t>
            </a:r>
            <a:r>
              <a:rPr lang="fr-FR" sz="4000" dirty="0" err="1" smtClean="0">
                <a:solidFill>
                  <a:schemeClr val="bg1"/>
                </a:solidFill>
                <a:latin typeface="Calibri"/>
                <a:ea typeface="ＭＳ Ｐゴシック" charset="0"/>
                <a:cs typeface="ＭＳ Ｐゴシック" charset="0"/>
              </a:rPr>
              <a:t>Core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534736" y="5013545"/>
            <a:ext cx="25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x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107635" y="4981279"/>
            <a:ext cx="25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1291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37930" y="127522"/>
            <a:ext cx="8229600" cy="1143000"/>
          </a:xfrm>
        </p:spPr>
        <p:txBody>
          <a:bodyPr/>
          <a:lstStyle/>
          <a:p>
            <a:r>
              <a:rPr lang="fr-FR" sz="3600" dirty="0" smtClean="0">
                <a:solidFill>
                  <a:schemeClr val="bg1"/>
                </a:solidFill>
              </a:rPr>
              <a:t>Conséquences de la visibilité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98273"/>
            <a:ext cx="8229600" cy="2964083"/>
          </a:xfrm>
        </p:spPr>
        <p:txBody>
          <a:bodyPr/>
          <a:lstStyle/>
          <a:p>
            <a:r>
              <a:rPr lang="fr-FR" dirty="0" smtClean="0"/>
              <a:t>Réticence des enseignants</a:t>
            </a:r>
          </a:p>
          <a:p>
            <a:r>
              <a:rPr lang="fr-FR" dirty="0" smtClean="0"/>
              <a:t>Structuration sur le modèle administratif</a:t>
            </a:r>
          </a:p>
          <a:p>
            <a:r>
              <a:rPr lang="fr-FR" dirty="0" smtClean="0"/>
              <a:t>Accompagnement par des formations</a:t>
            </a:r>
          </a:p>
          <a:p>
            <a:r>
              <a:rPr lang="fr-FR" dirty="0" smtClean="0"/>
              <a:t>Le </a:t>
            </a:r>
            <a:r>
              <a:rPr lang="fr-FR" dirty="0" err="1" smtClean="0"/>
              <a:t>screencast</a:t>
            </a:r>
            <a:r>
              <a:rPr lang="fr-FR" dirty="0" smtClean="0"/>
              <a:t> : étape intermédiaire</a:t>
            </a:r>
          </a:p>
          <a:p>
            <a:r>
              <a:rPr lang="fr-FR" dirty="0" smtClean="0"/>
              <a:t>=&gt; Changement d’habitude des enseignants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en-US" smtClean="0"/>
              <a:t>CUME, 27 Avril 2017</a:t>
            </a:r>
            <a:endParaRPr lang="fr-FR" alt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Christophe Bansart, Estelle Coll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1972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990600" y="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Nouveaux usages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en-US" smtClean="0"/>
              <a:t>CUME, 27 Avril 2017</a:t>
            </a:r>
            <a:endParaRPr lang="fr-FR" alt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Christophe Bansart, Estelle Coll</a:t>
            </a:r>
            <a:endParaRPr lang="fr-FR" dirty="0"/>
          </a:p>
        </p:txBody>
      </p:sp>
      <p:pic>
        <p:nvPicPr>
          <p:cNvPr id="6" name="Image 5" descr="Capture d’écran 2017-04-27 à 11.07.4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8" b="10619"/>
          <a:stretch/>
        </p:blipFill>
        <p:spPr>
          <a:xfrm>
            <a:off x="15571" y="2407827"/>
            <a:ext cx="4053541" cy="2920782"/>
          </a:xfrm>
          <a:prstGeom prst="rect">
            <a:avLst/>
          </a:prstGeom>
        </p:spPr>
      </p:pic>
      <p:pic>
        <p:nvPicPr>
          <p:cNvPr id="8" name="Image 7" descr="Capture d’écran 2017-04-27 à 11.16.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2" y="2407827"/>
            <a:ext cx="5352258" cy="292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56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58815" y="0"/>
            <a:ext cx="8229600" cy="1143000"/>
          </a:xfrm>
        </p:spPr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Indicateurs </a:t>
            </a:r>
            <a:r>
              <a:rPr lang="fr-FR" dirty="0">
                <a:solidFill>
                  <a:schemeClr val="bg1"/>
                </a:solidFill>
              </a:rPr>
              <a:t>des </a:t>
            </a:r>
            <a:r>
              <a:rPr lang="fr-FR" dirty="0" smtClean="0">
                <a:solidFill>
                  <a:schemeClr val="bg1"/>
                </a:solidFill>
              </a:rPr>
              <a:t>usages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en-US" smtClean="0"/>
              <a:t>CUME, 27 Avril 2017</a:t>
            </a:r>
            <a:endParaRPr lang="fr-FR" alt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Christophe Bansart, Estelle Coll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1322821" y="2540123"/>
            <a:ext cx="65479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De 2006 à 2015  : </a:t>
            </a:r>
            <a:r>
              <a:rPr lang="fr-FR" sz="2400" b="1" dirty="0" smtClean="0"/>
              <a:t>2000</a:t>
            </a:r>
            <a:r>
              <a:rPr lang="fr-FR" sz="2400" dirty="0" smtClean="0"/>
              <a:t> vidéos produites</a:t>
            </a:r>
          </a:p>
          <a:p>
            <a:r>
              <a:rPr lang="fr-FR" sz="2400" dirty="0" smtClean="0"/>
              <a:t>Depuis 2015 : </a:t>
            </a:r>
            <a:r>
              <a:rPr lang="fr-FR" sz="2400" b="1" dirty="0" smtClean="0"/>
              <a:t>2500</a:t>
            </a:r>
            <a:r>
              <a:rPr lang="fr-FR" sz="2400" dirty="0" smtClean="0"/>
              <a:t> vidéos produites</a:t>
            </a:r>
          </a:p>
          <a:p>
            <a:endParaRPr lang="fr-FR" sz="2400" dirty="0"/>
          </a:p>
          <a:p>
            <a:r>
              <a:rPr lang="fr-FR" sz="2400" b="1" dirty="0" smtClean="0"/>
              <a:t>172</a:t>
            </a:r>
            <a:r>
              <a:rPr lang="fr-FR" sz="2400" dirty="0" smtClean="0"/>
              <a:t> personnes ont posté du contenu</a:t>
            </a:r>
            <a:endParaRPr lang="fr-FR" sz="2400" dirty="0"/>
          </a:p>
          <a:p>
            <a:r>
              <a:rPr lang="fr-FR" sz="2400" b="1" dirty="0" smtClean="0"/>
              <a:t>2800</a:t>
            </a:r>
            <a:r>
              <a:rPr lang="fr-FR" sz="2400" dirty="0" smtClean="0"/>
              <a:t> vidéos publiques en accès libre</a:t>
            </a:r>
          </a:p>
          <a:p>
            <a:endParaRPr lang="fr-FR" sz="2400" dirty="0"/>
          </a:p>
          <a:p>
            <a:r>
              <a:rPr lang="fr-FR" sz="2400" b="1" dirty="0" smtClean="0"/>
              <a:t>2 millions </a:t>
            </a:r>
            <a:r>
              <a:rPr lang="fr-FR" sz="2400" dirty="0" smtClean="0"/>
              <a:t>de téléchargements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37423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fr-FR" sz="4000" dirty="0" smtClean="0">
                <a:solidFill>
                  <a:schemeClr val="bg1"/>
                </a:solidFill>
              </a:rPr>
              <a:t>Changements des pratiques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34757"/>
            <a:ext cx="8229600" cy="2421661"/>
          </a:xfrm>
        </p:spPr>
        <p:txBody>
          <a:bodyPr/>
          <a:lstStyle/>
          <a:p>
            <a:r>
              <a:rPr lang="fr-FR" dirty="0" smtClean="0"/>
              <a:t>Usages diversifiés</a:t>
            </a:r>
          </a:p>
          <a:p>
            <a:r>
              <a:rPr lang="fr-FR" dirty="0" smtClean="0"/>
              <a:t>Veille sur la diffusion</a:t>
            </a:r>
          </a:p>
          <a:p>
            <a:r>
              <a:rPr lang="fr-FR" dirty="0" smtClean="0"/>
              <a:t>Centralisation des bonnes pratiques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en-US" smtClean="0"/>
              <a:t>CUME, 27 Avril 2017</a:t>
            </a:r>
            <a:endParaRPr lang="fr-FR" alt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Christophe Bansart, Estelle Coll</a:t>
            </a:r>
            <a:endParaRPr lang="fr-FR" dirty="0"/>
          </a:p>
        </p:txBody>
      </p:sp>
      <p:pic>
        <p:nvPicPr>
          <p:cNvPr id="7" name="Espace réservé du contenu 3"/>
          <p:cNvPicPr>
            <a:picLocks noChangeAspect="1"/>
          </p:cNvPicPr>
          <p:nvPr/>
        </p:nvPicPr>
        <p:blipFill rotWithShape="1">
          <a:blip r:embed="rId3"/>
          <a:srcRect l="419" r="-999" b="47536"/>
          <a:stretch/>
        </p:blipFill>
        <p:spPr bwMode="auto">
          <a:xfrm>
            <a:off x="1296364" y="4370129"/>
            <a:ext cx="6852213" cy="163620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0209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417444" y="0"/>
            <a:ext cx="8229600" cy="1143000"/>
          </a:xfrm>
        </p:spPr>
        <p:txBody>
          <a:bodyPr/>
          <a:lstStyle/>
          <a:p>
            <a:r>
              <a:rPr lang="fr-FR" sz="4000" dirty="0" smtClean="0">
                <a:solidFill>
                  <a:schemeClr val="bg1"/>
                </a:solidFill>
              </a:rPr>
              <a:t>Intégration au LMS Jalon</a:t>
            </a:r>
            <a:endParaRPr lang="fr-FR" sz="4000" dirty="0">
              <a:solidFill>
                <a:schemeClr val="bg1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6" b="1879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34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404192" y="354151"/>
            <a:ext cx="8229600" cy="639762"/>
          </a:xfrm>
        </p:spPr>
        <p:txBody>
          <a:bodyPr/>
          <a:lstStyle/>
          <a:p>
            <a:r>
              <a:rPr lang="fr-FR" sz="3600" dirty="0" smtClean="0">
                <a:solidFill>
                  <a:schemeClr val="bg1"/>
                </a:solidFill>
              </a:rPr>
              <a:t>Formation </a:t>
            </a:r>
            <a:r>
              <a:rPr lang="fr-FR" sz="3600" smtClean="0">
                <a:solidFill>
                  <a:schemeClr val="bg1"/>
                </a:solidFill>
              </a:rPr>
              <a:t>des enseignants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0" lvl="1" indent="0">
              <a:buNone/>
            </a:pPr>
            <a:r>
              <a:rPr lang="fr-FR" sz="2400" i="1" dirty="0"/>
              <a:t>Ping-Pong : « </a:t>
            </a:r>
            <a:r>
              <a:rPr lang="fr-FR" sz="2400" i="1" dirty="0" smtClean="0"/>
              <a:t>Avez vous mis en place des formation à la  vidéo à destination de vos enseignants </a:t>
            </a:r>
            <a:r>
              <a:rPr lang="fr-FR" sz="2400" i="1" dirty="0"/>
              <a:t>? </a:t>
            </a:r>
            <a:r>
              <a:rPr lang="fr-FR" sz="2400" i="1" dirty="0" smtClean="0"/>
              <a:t>»</a:t>
            </a:r>
          </a:p>
          <a:p>
            <a:pPr marL="457200" lvl="1" indent="0">
              <a:buNone/>
            </a:pPr>
            <a:endParaRPr lang="fr-FR" sz="2400" i="1" dirty="0"/>
          </a:p>
          <a:p>
            <a:pPr marL="914400" lvl="1" indent="-457200">
              <a:buFont typeface="+mj-lt"/>
              <a:buAutoNum type="alphaUcPeriod"/>
            </a:pPr>
            <a:r>
              <a:rPr lang="fr-FR" sz="2400" i="1" dirty="0" smtClean="0"/>
              <a:t>Oui</a:t>
            </a:r>
          </a:p>
          <a:p>
            <a:pPr marL="914400" lvl="1" indent="-457200">
              <a:buFont typeface="+mj-lt"/>
              <a:buAutoNum type="alphaUcPeriod"/>
            </a:pPr>
            <a:r>
              <a:rPr lang="fr-FR" sz="2400" i="1" dirty="0" smtClean="0"/>
              <a:t>Non</a:t>
            </a:r>
            <a:endParaRPr lang="fr-FR" sz="2400" i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en-US" smtClean="0"/>
              <a:t>CUME, 27 Avril 2017</a:t>
            </a:r>
            <a:endParaRPr lang="fr-FR" alt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Christophe Bansart, Estelle Coll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0753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43" y="0"/>
            <a:ext cx="7240475" cy="736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8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just">
              <a:buNone/>
            </a:pPr>
            <a:r>
              <a:rPr lang="fr-FR" sz="2000" dirty="0" smtClean="0"/>
              <a:t>«</a:t>
            </a:r>
            <a:r>
              <a:rPr lang="fr-FR" sz="2000" dirty="0"/>
              <a:t> </a:t>
            </a:r>
            <a:r>
              <a:rPr lang="fr-FR" sz="2000" dirty="0" smtClean="0"/>
              <a:t>Le </a:t>
            </a:r>
            <a:r>
              <a:rPr lang="fr-FR" sz="2000" dirty="0"/>
              <a:t>patrimoine pédagogique français regorge de ressources libres — éducatives, culturelles et scientifiques. Mais ni les enseignants ni les élèves ne connaissent leur existence et ne savent comment les réutiliser».</a:t>
            </a:r>
          </a:p>
          <a:p>
            <a:pPr marL="0" indent="0">
              <a:buNone/>
            </a:pPr>
            <a:endParaRPr lang="fr-FR" sz="2000" dirty="0" smtClean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 smtClean="0"/>
          </a:p>
          <a:p>
            <a:pPr marL="0" indent="0" algn="r">
              <a:buNone/>
            </a:pPr>
            <a:r>
              <a:rPr lang="fr-FR" sz="2000" i="1" dirty="0" smtClean="0"/>
              <a:t>Sophie </a:t>
            </a:r>
            <a:r>
              <a:rPr lang="fr-FR" sz="2000" i="1" dirty="0" err="1"/>
              <a:t>Touzé</a:t>
            </a:r>
            <a:r>
              <a:rPr lang="fr-FR" sz="2000" i="1" dirty="0"/>
              <a:t>, « Ressources Éducatives Libres en France: Regards, Perspectives et Recommandations », UNESCO, 2014.</a:t>
            </a:r>
          </a:p>
        </p:txBody>
      </p:sp>
    </p:spTree>
    <p:extLst>
      <p:ext uri="{BB962C8B-B14F-4D97-AF65-F5344CB8AC3E}">
        <p14:creationId xmlns:p14="http://schemas.microsoft.com/office/powerpoint/2010/main" val="3072115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644" y="420412"/>
            <a:ext cx="6208644" cy="440979"/>
          </a:xfrm>
        </p:spPr>
        <p:txBody>
          <a:bodyPr/>
          <a:lstStyle/>
          <a:p>
            <a:r>
              <a:rPr lang="fr-FR" sz="2400" b="1" i="1" dirty="0" smtClean="0">
                <a:solidFill>
                  <a:schemeClr val="bg1"/>
                </a:solidFill>
                <a:latin typeface="Georgia" charset="0"/>
              </a:rPr>
              <a:t>Pour conclure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sz="2400" dirty="0" smtClean="0"/>
              <a:t>Il perdure des injonctions paradoxales :</a:t>
            </a:r>
          </a:p>
          <a:p>
            <a:pPr lvl="1"/>
            <a:r>
              <a:rPr lang="fr-FR" sz="2400" dirty="0" smtClean="0"/>
              <a:t>Etre reconnu comme innovant dans le </a:t>
            </a:r>
            <a:r>
              <a:rPr lang="fr-FR" sz="2400" b="1" dirty="0" smtClean="0"/>
              <a:t>Monde</a:t>
            </a:r>
            <a:r>
              <a:rPr lang="fr-FR" sz="2400" dirty="0" smtClean="0"/>
              <a:t> Universitaire</a:t>
            </a:r>
          </a:p>
          <a:p>
            <a:pPr lvl="1"/>
            <a:r>
              <a:rPr lang="fr-FR" sz="2400" dirty="0" smtClean="0"/>
              <a:t>Mutualiser pour partager des pratiques et outils et disposer d’une force collective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en-US" smtClean="0"/>
              <a:t>CUME, 27 Avril 2017</a:t>
            </a:r>
            <a:endParaRPr lang="fr-FR" alt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Christophe Bansart, Estelle Coll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493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28" y="2050488"/>
            <a:ext cx="2705743" cy="233677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71" y="1307840"/>
            <a:ext cx="3035300" cy="7876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9604" y="2002903"/>
            <a:ext cx="797367" cy="79736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9778" y="4967734"/>
            <a:ext cx="2443785" cy="77662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747" y="1307840"/>
            <a:ext cx="1485297" cy="148529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49781" y="2562304"/>
            <a:ext cx="153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err="1" smtClean="0"/>
              <a:t>BoxStream</a:t>
            </a:r>
            <a:endParaRPr lang="fr-FR" sz="2400" i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934" y="5245977"/>
            <a:ext cx="1920554" cy="49838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356211" y="5510753"/>
            <a:ext cx="1539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/>
              <a:t>Jalon Edit</a:t>
            </a: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 bwMode="auto">
          <a:xfrm>
            <a:off x="1180938" y="392283"/>
            <a:ext cx="752475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>
                <a:srgbClr val="1B9CCE"/>
              </a:buClr>
              <a:buSzPct val="76000"/>
              <a:buFontTx/>
              <a:buNone/>
            </a:pPr>
            <a:r>
              <a:rPr lang="en-US" altLang="en-US" sz="2400" b="1" i="1" dirty="0" err="1" smtClean="0">
                <a:solidFill>
                  <a:schemeClr val="bg1"/>
                </a:solidFill>
                <a:latin typeface="Georgia" charset="0"/>
              </a:rPr>
              <a:t>L’opensource</a:t>
            </a:r>
            <a:r>
              <a:rPr lang="en-US" altLang="en-US" sz="2400" b="1" i="1" dirty="0" smtClean="0">
                <a:solidFill>
                  <a:schemeClr val="bg1"/>
                </a:solidFill>
                <a:latin typeface="Georgia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Georgia" charset="0"/>
              </a:rPr>
              <a:t>à</a:t>
            </a:r>
            <a:r>
              <a:rPr lang="en-US" altLang="en-US" sz="2400" b="1" i="1" dirty="0" smtClean="0">
                <a:solidFill>
                  <a:schemeClr val="bg1"/>
                </a:solidFill>
                <a:latin typeface="Georgia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Georgia" charset="0"/>
              </a:rPr>
              <a:t>l’UNS</a:t>
            </a:r>
            <a:r>
              <a:rPr lang="en-US" altLang="en-US" sz="2400" b="1" i="1" dirty="0" smtClean="0">
                <a:solidFill>
                  <a:schemeClr val="bg1"/>
                </a:solidFill>
                <a:latin typeface="Georgia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Georgia" charset="0"/>
              </a:rPr>
              <a:t>depuis</a:t>
            </a:r>
            <a:r>
              <a:rPr lang="en-US" altLang="en-US" sz="2400" b="1" i="1" dirty="0" smtClean="0">
                <a:solidFill>
                  <a:schemeClr val="bg1"/>
                </a:solidFill>
                <a:latin typeface="Georgia" charset="0"/>
              </a:rPr>
              <a:t> 2001</a:t>
            </a:r>
            <a:endParaRPr lang="en-US" altLang="en-US" sz="2400" b="1" i="1" dirty="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en-US" smtClean="0"/>
              <a:t>CUME, 27 Avril 2017</a:t>
            </a:r>
            <a:endParaRPr lang="fr-FR" altLang="en-US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Christophe Bansart, Estelle Coll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0231" y="3479439"/>
            <a:ext cx="1719050" cy="1108893"/>
          </a:xfrm>
          <a:prstGeom prst="rect">
            <a:avLst/>
          </a:prstGeom>
        </p:spPr>
      </p:pic>
      <p:pic>
        <p:nvPicPr>
          <p:cNvPr id="17" name="Image 16" descr="Capture d’écran 2017-04-27 à 10.49.4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085182"/>
            <a:ext cx="2507617" cy="70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4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0412"/>
            <a:ext cx="4923183" cy="480736"/>
          </a:xfrm>
        </p:spPr>
        <p:txBody>
          <a:bodyPr/>
          <a:lstStyle/>
          <a:p>
            <a:r>
              <a:rPr lang="fr-FR" sz="2400" b="1" i="1" dirty="0" smtClean="0">
                <a:solidFill>
                  <a:schemeClr val="bg1"/>
                </a:solidFill>
                <a:latin typeface="Georgia" charset="0"/>
              </a:rPr>
              <a:t>Conditions du </a:t>
            </a:r>
            <a:r>
              <a:rPr lang="fr-FR" sz="2400" b="1" i="1" dirty="0" err="1" smtClean="0">
                <a:solidFill>
                  <a:schemeClr val="bg1"/>
                </a:solidFill>
                <a:latin typeface="Georgia" charset="0"/>
              </a:rPr>
              <a:t>succés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sz="2400" dirty="0"/>
              <a:t>L’</a:t>
            </a:r>
            <a:r>
              <a:rPr lang="fr-FR" sz="2400" dirty="0" err="1"/>
              <a:t>opensource</a:t>
            </a:r>
            <a:r>
              <a:rPr lang="fr-FR" sz="2400" dirty="0"/>
              <a:t> </a:t>
            </a:r>
            <a:r>
              <a:rPr lang="fr-FR" sz="2400" dirty="0" smtClean="0"/>
              <a:t>devient une condition nécessaire :</a:t>
            </a:r>
            <a:endParaRPr lang="fr-FR" sz="2400" dirty="0"/>
          </a:p>
          <a:p>
            <a:pPr lvl="1"/>
            <a:r>
              <a:rPr lang="fr-FR" sz="2400" dirty="0" smtClean="0"/>
              <a:t>A la pérennisation </a:t>
            </a:r>
            <a:r>
              <a:rPr lang="fr-FR" sz="2400" dirty="0"/>
              <a:t>des </a:t>
            </a:r>
            <a:r>
              <a:rPr lang="fr-FR" sz="2400" dirty="0" smtClean="0"/>
              <a:t>contenus vidéos</a:t>
            </a:r>
            <a:endParaRPr lang="fr-FR" sz="2400" dirty="0"/>
          </a:p>
          <a:p>
            <a:pPr lvl="1"/>
            <a:r>
              <a:rPr lang="fr-FR" sz="2400" dirty="0"/>
              <a:t>Une indépendance </a:t>
            </a:r>
            <a:r>
              <a:rPr lang="fr-FR" sz="2400" dirty="0" smtClean="0"/>
              <a:t>des REL</a:t>
            </a:r>
          </a:p>
          <a:p>
            <a:pPr lvl="1"/>
            <a:r>
              <a:rPr lang="fr-FR" sz="2400" dirty="0" smtClean="0"/>
              <a:t>Une liberté vis à vis de choix unilatéraux d’industriels</a:t>
            </a:r>
          </a:p>
          <a:p>
            <a:pPr lvl="1"/>
            <a:endParaRPr lang="fr-FR" sz="2400" dirty="0" smtClean="0"/>
          </a:p>
          <a:p>
            <a:r>
              <a:rPr lang="fr-FR" sz="2400" dirty="0"/>
              <a:t>Mais pas suffisante </a:t>
            </a:r>
            <a:r>
              <a:rPr lang="fr-FR" sz="2400" dirty="0" smtClean="0"/>
              <a:t>sans : </a:t>
            </a:r>
            <a:endParaRPr lang="fr-FR" sz="2400" dirty="0"/>
          </a:p>
          <a:p>
            <a:pPr marL="742950" lvl="2" indent="-342900"/>
            <a:r>
              <a:rPr lang="fr-FR" dirty="0" smtClean="0"/>
              <a:t>Un </a:t>
            </a:r>
            <a:r>
              <a:rPr lang="fr-FR" dirty="0"/>
              <a:t>pilotage fort et des moyens assumés (</a:t>
            </a:r>
            <a:r>
              <a:rPr lang="fr-FR" dirty="0" smtClean="0"/>
              <a:t>FUN)</a:t>
            </a:r>
          </a:p>
          <a:p>
            <a:pPr marL="742950" lvl="2" indent="-342900"/>
            <a:r>
              <a:rPr lang="fr-FR" dirty="0" smtClean="0"/>
              <a:t>Une co-production et non une relation Prestataire-&gt;Clients</a:t>
            </a:r>
          </a:p>
          <a:p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en-US" smtClean="0"/>
              <a:t>CUME, 27 Avril 2017</a:t>
            </a:r>
            <a:endParaRPr lang="fr-FR" alt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Christophe Bansart, Estelle Coll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329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Merci</a:t>
            </a:r>
            <a:endParaRPr lang="fr-FR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Estelle.coll@unice.fr</a:t>
            </a:r>
          </a:p>
          <a:p>
            <a:r>
              <a:rPr lang="fr-FR" dirty="0" err="1" smtClean="0"/>
              <a:t>Christophe.Bansart@unice.fr</a:t>
            </a:r>
            <a:endParaRPr lang="fr-FR" dirty="0" smtClean="0"/>
          </a:p>
          <a:p>
            <a:r>
              <a:rPr lang="fr-FR" dirty="0" smtClean="0"/>
              <a:t>http://</a:t>
            </a:r>
            <a:r>
              <a:rPr lang="fr-FR" dirty="0" err="1" smtClean="0"/>
              <a:t>unice.fr</a:t>
            </a:r>
            <a:r>
              <a:rPr lang="fr-FR" dirty="0" smtClean="0"/>
              <a:t>/pi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en-US" smtClean="0"/>
              <a:t>CUME, 27 Avril 2017</a:t>
            </a:r>
            <a:endParaRPr lang="fr-FR" alt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Christophe Bansart, Estelle Coll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6603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57200" y="327647"/>
            <a:ext cx="7633252" cy="533745"/>
          </a:xfrm>
        </p:spPr>
        <p:txBody>
          <a:bodyPr/>
          <a:lstStyle/>
          <a:p>
            <a:pPr>
              <a:buClr>
                <a:srgbClr val="1B9CCE"/>
              </a:buClr>
              <a:buSzPct val="76000"/>
            </a:pPr>
            <a:r>
              <a:rPr lang="en-US" altLang="en-US" sz="2400" b="1" i="1" dirty="0" smtClean="0">
                <a:solidFill>
                  <a:schemeClr val="bg1"/>
                </a:solidFill>
                <a:latin typeface="Georgia" charset="0"/>
              </a:rPr>
              <a:t>2006,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Georgia" charset="0"/>
              </a:rPr>
              <a:t>une</a:t>
            </a:r>
            <a:r>
              <a:rPr lang="en-US" altLang="en-US" sz="2400" b="1" i="1" dirty="0" smtClean="0">
                <a:solidFill>
                  <a:schemeClr val="bg1"/>
                </a:solidFill>
                <a:latin typeface="Georgia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Georgia" charset="0"/>
              </a:rPr>
              <a:t>année</a:t>
            </a:r>
            <a:r>
              <a:rPr lang="en-US" altLang="en-US" sz="2400" b="1" i="1" dirty="0" smtClean="0">
                <a:solidFill>
                  <a:schemeClr val="bg1"/>
                </a:solidFill>
                <a:latin typeface="Georgia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Georgia" charset="0"/>
              </a:rPr>
              <a:t>charnière</a:t>
            </a:r>
            <a:r>
              <a:rPr lang="en-US" altLang="en-US" sz="2400" b="1" i="1" dirty="0" smtClean="0">
                <a:solidFill>
                  <a:schemeClr val="bg1"/>
                </a:solidFill>
                <a:latin typeface="Georgia" charset="0"/>
              </a:rPr>
              <a:t> pour la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Georgia" charset="0"/>
              </a:rPr>
              <a:t>vidéo</a:t>
            </a:r>
            <a:endParaRPr lang="en-US" altLang="en-US" sz="2400" b="1" i="1" dirty="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457739"/>
            <a:ext cx="8229600" cy="4920215"/>
          </a:xfrm>
        </p:spPr>
        <p:txBody>
          <a:bodyPr anchor="ctr"/>
          <a:lstStyle/>
          <a:p>
            <a:r>
              <a:rPr lang="fr-FR" sz="2000" dirty="0" smtClean="0">
                <a:solidFill>
                  <a:srgbClr val="FF0000"/>
                </a:solidFill>
              </a:rPr>
              <a:t>L’effet ciseau :</a:t>
            </a:r>
            <a:endParaRPr lang="fr-FR" sz="2000" dirty="0">
              <a:solidFill>
                <a:srgbClr val="FF0000"/>
              </a:solidFill>
            </a:endParaRPr>
          </a:p>
          <a:p>
            <a:pPr lvl="1"/>
            <a:r>
              <a:rPr lang="fr-FR" sz="2000" dirty="0" smtClean="0"/>
              <a:t>du besoin de démultiplier les outils</a:t>
            </a:r>
          </a:p>
          <a:p>
            <a:pPr lvl="1"/>
            <a:r>
              <a:rPr lang="fr-FR" sz="2000" dirty="0" smtClean="0"/>
              <a:t>du besoin de développer les usages par la formation de formateurs</a:t>
            </a:r>
            <a:endParaRPr lang="fr-FR" sz="2000" dirty="0"/>
          </a:p>
          <a:p>
            <a:endParaRPr lang="fr-FR" sz="2000" dirty="0" smtClean="0">
              <a:solidFill>
                <a:srgbClr val="FF0000"/>
              </a:solidFill>
            </a:endParaRPr>
          </a:p>
          <a:p>
            <a:r>
              <a:rPr lang="fr-FR" sz="2000" dirty="0" smtClean="0">
                <a:solidFill>
                  <a:srgbClr val="FF0000"/>
                </a:solidFill>
              </a:rPr>
              <a:t>La vidéo pédagogique comme vecteur de changement de la pédagogie:</a:t>
            </a:r>
          </a:p>
          <a:p>
            <a:pPr lvl="1"/>
            <a:r>
              <a:rPr lang="fr-FR" sz="2000" dirty="0" smtClean="0"/>
              <a:t>Une médiatisation hors norme : </a:t>
            </a:r>
            <a:r>
              <a:rPr lang="fr-FR" sz="2000" dirty="0" err="1" smtClean="0"/>
              <a:t>iTunesU</a:t>
            </a:r>
            <a:endParaRPr lang="fr-FR" sz="2000" dirty="0"/>
          </a:p>
          <a:p>
            <a:pPr lvl="1"/>
            <a:r>
              <a:rPr lang="fr-FR" sz="2000" dirty="0" smtClean="0"/>
              <a:t>L’EAD à Nice et de la PACES à Grenoble pris en exemples</a:t>
            </a:r>
          </a:p>
          <a:p>
            <a:pPr lvl="1"/>
            <a:r>
              <a:rPr lang="fr-FR" sz="2000" dirty="0" smtClean="0"/>
              <a:t>Le plan Podcast du MESR</a:t>
            </a:r>
          </a:p>
          <a:p>
            <a:endParaRPr lang="fr-FR" sz="2000" dirty="0" smtClean="0">
              <a:solidFill>
                <a:srgbClr val="FF0000"/>
              </a:solidFill>
            </a:endParaRPr>
          </a:p>
          <a:p>
            <a:r>
              <a:rPr lang="fr-FR" sz="2000" dirty="0" smtClean="0">
                <a:solidFill>
                  <a:srgbClr val="FF0000"/>
                </a:solidFill>
              </a:rPr>
              <a:t>Un Questionnement : </a:t>
            </a:r>
          </a:p>
          <a:p>
            <a:pPr lvl="1"/>
            <a:r>
              <a:rPr lang="fr-FR" sz="2000" dirty="0" smtClean="0"/>
              <a:t>Comment soutenir ce développement et avec qui  ?</a:t>
            </a:r>
          </a:p>
          <a:p>
            <a:pPr marL="457200" lvl="1" indent="0">
              <a:buNone/>
            </a:pPr>
            <a:r>
              <a:rPr lang="fr-FR" sz="1800" i="1" dirty="0" smtClean="0"/>
              <a:t>« Les structures privées sont elles mieux armer pour finaliser des produits et industrialiser des modèles de productions audiovisuelles »</a:t>
            </a:r>
            <a:endParaRPr lang="fr-FR" sz="1800" i="1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en-US" smtClean="0"/>
              <a:t>CUME, 27 Avril 2017</a:t>
            </a:r>
            <a:endParaRPr lang="fr-FR" alt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Christophe Bansart, Estelle Coll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742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980661" y="327647"/>
            <a:ext cx="5777948" cy="533745"/>
          </a:xfrm>
        </p:spPr>
        <p:txBody>
          <a:bodyPr/>
          <a:lstStyle/>
          <a:p>
            <a:pPr>
              <a:buClr>
                <a:srgbClr val="1B9CCE"/>
              </a:buClr>
              <a:buSzPct val="76000"/>
            </a:pPr>
            <a:r>
              <a:rPr lang="en-US" altLang="en-US" sz="2400" b="1" i="1" dirty="0" smtClean="0">
                <a:solidFill>
                  <a:schemeClr val="bg1"/>
                </a:solidFill>
                <a:latin typeface="Georgia" charset="0"/>
              </a:rPr>
              <a:t>2006 :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Georgia" charset="0"/>
              </a:rPr>
              <a:t>une</a:t>
            </a:r>
            <a:r>
              <a:rPr lang="en-US" altLang="en-US" sz="2400" b="1" i="1" dirty="0" smtClean="0">
                <a:solidFill>
                  <a:schemeClr val="bg1"/>
                </a:solidFill>
                <a:latin typeface="Georgia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Georgia" charset="0"/>
              </a:rPr>
              <a:t>année</a:t>
            </a:r>
            <a:r>
              <a:rPr lang="en-US" altLang="en-US" sz="2400" b="1" i="1" dirty="0" smtClean="0">
                <a:solidFill>
                  <a:schemeClr val="bg1"/>
                </a:solidFill>
                <a:latin typeface="Georgia" charset="0"/>
              </a:rPr>
              <a:t> </a:t>
            </a:r>
            <a:r>
              <a:rPr lang="en-US" altLang="en-US" sz="2400" b="1" i="1" dirty="0" err="1" smtClean="0">
                <a:solidFill>
                  <a:schemeClr val="bg1"/>
                </a:solidFill>
                <a:latin typeface="Georgia" charset="0"/>
              </a:rPr>
              <a:t>charnière</a:t>
            </a:r>
            <a:endParaRPr lang="en-US" altLang="en-US" sz="2400" b="1" i="1" dirty="0">
              <a:solidFill>
                <a:schemeClr val="bg1"/>
              </a:solidFill>
              <a:latin typeface="Georgia" charset="0"/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sz="2400" dirty="0" smtClean="0">
                <a:solidFill>
                  <a:srgbClr val="FF0000"/>
                </a:solidFill>
              </a:rPr>
              <a:t>Les options présentes :</a:t>
            </a:r>
          </a:p>
          <a:p>
            <a:pPr marL="914400" lvl="1" indent="-457200">
              <a:buFont typeface="+mj-lt"/>
              <a:buAutoNum type="alphaUcPeriod"/>
            </a:pPr>
            <a:r>
              <a:rPr lang="fr-FR" sz="2400" dirty="0" smtClean="0"/>
              <a:t>Faire appel à de grands </a:t>
            </a:r>
            <a:r>
              <a:rPr lang="fr-FR" sz="2400" dirty="0"/>
              <a:t>comptes (privilégiant des </a:t>
            </a:r>
            <a:r>
              <a:rPr lang="fr-FR" sz="2400" dirty="0" smtClean="0"/>
              <a:t>solutions </a:t>
            </a:r>
            <a:r>
              <a:rPr lang="fr-FR" sz="2400" dirty="0"/>
              <a:t>clés en </a:t>
            </a:r>
            <a:r>
              <a:rPr lang="fr-FR" sz="2400" dirty="0" smtClean="0"/>
              <a:t>main non </a:t>
            </a:r>
            <a:r>
              <a:rPr lang="fr-FR" sz="2400" dirty="0" err="1" smtClean="0"/>
              <a:t>opensource</a:t>
            </a:r>
            <a:r>
              <a:rPr lang="fr-FR" sz="2400" dirty="0" smtClean="0"/>
              <a:t>)</a:t>
            </a:r>
          </a:p>
          <a:p>
            <a:pPr marL="914400" lvl="1" indent="-457200">
              <a:buFont typeface="+mj-lt"/>
              <a:buAutoNum type="alphaUcPeriod"/>
            </a:pPr>
            <a:r>
              <a:rPr lang="fr-FR" sz="2400" dirty="0" smtClean="0"/>
              <a:t>Faire appel à des startup innovantes du secteur et intéressées par le marché de l’éducation</a:t>
            </a:r>
          </a:p>
          <a:p>
            <a:pPr marL="914400" lvl="1" indent="-457200">
              <a:buFont typeface="+mj-lt"/>
              <a:buAutoNum type="alphaUcPeriod"/>
            </a:pPr>
            <a:r>
              <a:rPr lang="fr-FR" sz="2400" dirty="0" smtClean="0"/>
              <a:t>Monter une spin-off (SATT)</a:t>
            </a:r>
          </a:p>
          <a:p>
            <a:pPr marL="914400" lvl="1" indent="-457200">
              <a:buFont typeface="+mj-lt"/>
              <a:buAutoNum type="alphaUcPeriod"/>
            </a:pPr>
            <a:r>
              <a:rPr lang="fr-FR" sz="2400" dirty="0" smtClean="0"/>
              <a:t>Co-développer avec d’autres établissements du Sup</a:t>
            </a:r>
          </a:p>
          <a:p>
            <a:pPr marL="914400" lvl="1" indent="-457200">
              <a:buFont typeface="+mj-lt"/>
              <a:buAutoNum type="alphaUcPeriod"/>
            </a:pPr>
            <a:endParaRPr lang="fr-FR" sz="2400" dirty="0"/>
          </a:p>
          <a:p>
            <a:pPr marL="914400" lvl="1" indent="-457200">
              <a:buFont typeface="+mj-lt"/>
              <a:buAutoNum type="alphaUcPeriod"/>
            </a:pPr>
            <a:endParaRPr lang="fr-FR" sz="2400" dirty="0"/>
          </a:p>
          <a:p>
            <a:pPr marL="457200" lvl="1" indent="0">
              <a:buNone/>
            </a:pPr>
            <a:r>
              <a:rPr lang="fr-FR" sz="2400" i="1" dirty="0" smtClean="0"/>
              <a:t>Ping-Pong : «</a:t>
            </a:r>
            <a:r>
              <a:rPr lang="fr-FR" sz="2400" i="1" dirty="0"/>
              <a:t> Quelles options avez vous choisies ? »</a:t>
            </a:r>
            <a:endParaRPr lang="fr-FR" sz="2400" i="1" dirty="0" smtClean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en-US" smtClean="0"/>
              <a:t>CUME, 27 Avril 2017</a:t>
            </a:r>
            <a:endParaRPr lang="fr-FR" alt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Christophe Bansart, Estelle Coll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113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946" y="0"/>
            <a:ext cx="5926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5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9745" y="0"/>
            <a:ext cx="12043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5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3304" y="393907"/>
            <a:ext cx="8229600" cy="454232"/>
          </a:xfrm>
        </p:spPr>
        <p:txBody>
          <a:bodyPr/>
          <a:lstStyle/>
          <a:p>
            <a:pPr algn="l"/>
            <a:r>
              <a:rPr lang="en-US" sz="2400" b="1" i="1" dirty="0" smtClean="0">
                <a:solidFill>
                  <a:schemeClr val="bg1"/>
                </a:solidFill>
                <a:latin typeface="Georgia" charset="0"/>
              </a:rPr>
              <a:t>Le temps de la </a:t>
            </a:r>
            <a:r>
              <a:rPr lang="en-US" sz="2400" b="1" i="1" dirty="0" err="1" smtClean="0">
                <a:solidFill>
                  <a:schemeClr val="bg1"/>
                </a:solidFill>
                <a:latin typeface="Georgia" charset="0"/>
              </a:rPr>
              <a:t>réflexion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FR" sz="2400" dirty="0"/>
              <a:t>Des usages qui évoluent :</a:t>
            </a:r>
          </a:p>
          <a:p>
            <a:pPr lvl="1"/>
            <a:r>
              <a:rPr lang="fr-FR" sz="2400" dirty="0"/>
              <a:t>Une ingénierie qui place la vidéo au centre de la </a:t>
            </a:r>
            <a:r>
              <a:rPr lang="fr-FR" sz="2400" dirty="0" smtClean="0"/>
              <a:t>pédagogie</a:t>
            </a:r>
          </a:p>
          <a:p>
            <a:pPr lvl="1"/>
            <a:r>
              <a:rPr lang="fr-FR" sz="2400" dirty="0" smtClean="0"/>
              <a:t>Une </a:t>
            </a:r>
            <a:r>
              <a:rPr lang="fr-FR" sz="2400" dirty="0"/>
              <a:t>autonomie renforcée des </a:t>
            </a:r>
            <a:r>
              <a:rPr lang="fr-FR" sz="2400" dirty="0" smtClean="0"/>
              <a:t>enseignants</a:t>
            </a:r>
            <a:endParaRPr lang="fr-FR" sz="2400" dirty="0"/>
          </a:p>
          <a:p>
            <a:endParaRPr lang="fr-FR" sz="2400" dirty="0" smtClean="0"/>
          </a:p>
          <a:p>
            <a:r>
              <a:rPr lang="fr-FR" sz="2400" dirty="0" smtClean="0"/>
              <a:t>Une veille </a:t>
            </a:r>
            <a:r>
              <a:rPr lang="fr-FR" sz="2400" dirty="0"/>
              <a:t>permanente sur des </a:t>
            </a:r>
            <a:r>
              <a:rPr lang="fr-FR" sz="2400" dirty="0" smtClean="0"/>
              <a:t>solutions de remplacements :</a:t>
            </a:r>
          </a:p>
          <a:p>
            <a:pPr lvl="1"/>
            <a:r>
              <a:rPr lang="fr-FR" sz="2400" dirty="0" smtClean="0"/>
              <a:t>Éviter la dépendance vis à vis de solutions fermées</a:t>
            </a:r>
          </a:p>
          <a:p>
            <a:pPr lvl="1"/>
            <a:r>
              <a:rPr lang="fr-FR" sz="2400" dirty="0"/>
              <a:t>C</a:t>
            </a:r>
            <a:r>
              <a:rPr lang="fr-FR" sz="2400" dirty="0" smtClean="0"/>
              <a:t>hoisir </a:t>
            </a:r>
            <a:r>
              <a:rPr lang="fr-FR" sz="2400" dirty="0"/>
              <a:t>une solution répondant à notre cahier des </a:t>
            </a:r>
            <a:r>
              <a:rPr lang="fr-FR" sz="2400" dirty="0" smtClean="0"/>
              <a:t>charges</a:t>
            </a:r>
            <a:endParaRPr lang="fr-FR" sz="2400" dirty="0"/>
          </a:p>
          <a:p>
            <a:endParaRPr lang="fr-FR" sz="24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en-US" smtClean="0"/>
              <a:t>CUME, 27 Avril 2017</a:t>
            </a:r>
            <a:endParaRPr lang="fr-FR" alt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Christophe Bansart, Estelle Coll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668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Pod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000" dirty="0" smtClean="0"/>
              <a:t>« </a:t>
            </a:r>
            <a:r>
              <a:rPr lang="fr-FR" sz="2000" dirty="0" err="1" smtClean="0"/>
              <a:t>Pod</a:t>
            </a:r>
            <a:r>
              <a:rPr lang="fr-FR" sz="2000" dirty="0" smtClean="0"/>
              <a:t> apparait </a:t>
            </a:r>
            <a:r>
              <a:rPr lang="fr-FR" sz="2000" dirty="0"/>
              <a:t>comme une solution </a:t>
            </a:r>
            <a:r>
              <a:rPr lang="fr-FR" sz="2000" dirty="0" smtClean="0"/>
              <a:t>répondant </a:t>
            </a:r>
            <a:r>
              <a:rPr lang="fr-FR" sz="2000" dirty="0"/>
              <a:t>aux besoins </a:t>
            </a:r>
            <a:r>
              <a:rPr lang="fr-FR" sz="2000" dirty="0" smtClean="0"/>
              <a:t>actuels et émergeants dans un esprit ouvert. </a:t>
            </a:r>
            <a:r>
              <a:rPr lang="fr-FR" sz="2000" dirty="0"/>
              <a:t>Mais </a:t>
            </a:r>
            <a:r>
              <a:rPr lang="fr-FR" sz="2000" dirty="0" smtClean="0"/>
              <a:t>nous avons une </a:t>
            </a:r>
            <a:r>
              <a:rPr lang="fr-FR" sz="2000" dirty="0"/>
              <a:t>base de 2000 vidéos </a:t>
            </a:r>
            <a:r>
              <a:rPr lang="fr-FR" sz="2000" dirty="0" smtClean="0"/>
              <a:t>avec un niveau d’information proche </a:t>
            </a:r>
            <a:r>
              <a:rPr lang="fr-FR" sz="2000" dirty="0"/>
              <a:t>du </a:t>
            </a:r>
            <a:r>
              <a:rPr lang="fr-FR" sz="2000" dirty="0" smtClean="0"/>
              <a:t>0 »</a:t>
            </a:r>
            <a:endParaRPr lang="fr-FR" sz="20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57687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25896" y="270080"/>
            <a:ext cx="8229600" cy="723832"/>
          </a:xfrm>
        </p:spPr>
        <p:txBody>
          <a:bodyPr/>
          <a:lstStyle/>
          <a:p>
            <a:r>
              <a:rPr lang="fr-FR" sz="3600" dirty="0" smtClean="0">
                <a:solidFill>
                  <a:schemeClr val="bg1"/>
                </a:solidFill>
              </a:rPr>
              <a:t>Importance du référencement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909956"/>
            <a:ext cx="8229600" cy="3083146"/>
          </a:xfrm>
        </p:spPr>
        <p:txBody>
          <a:bodyPr/>
          <a:lstStyle/>
          <a:p>
            <a:r>
              <a:rPr lang="fr-FR" dirty="0"/>
              <a:t>L’expérience d’une migration avec perte</a:t>
            </a:r>
          </a:p>
          <a:p>
            <a:r>
              <a:rPr lang="fr-FR" dirty="0" smtClean="0"/>
              <a:t>Participation au développement</a:t>
            </a:r>
          </a:p>
          <a:p>
            <a:r>
              <a:rPr lang="fr-FR" dirty="0" smtClean="0"/>
              <a:t>Objectif Sup </a:t>
            </a:r>
            <a:r>
              <a:rPr lang="fr-FR" dirty="0" err="1" smtClean="0"/>
              <a:t>Lom.fr</a:t>
            </a:r>
            <a:endParaRPr lang="fr-FR" dirty="0" smtClean="0"/>
          </a:p>
          <a:p>
            <a:r>
              <a:rPr lang="fr-FR" dirty="0" smtClean="0"/>
              <a:t>Balises Dublin </a:t>
            </a:r>
            <a:r>
              <a:rPr lang="fr-FR" dirty="0" err="1" smtClean="0"/>
              <a:t>Core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37932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1009</TotalTime>
  <Words>1003</Words>
  <Application>Microsoft Macintosh PowerPoint</Application>
  <PresentationFormat>Présentation à l'écran (4:3)</PresentationFormat>
  <Paragraphs>187</Paragraphs>
  <Slides>21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Calibri</vt:lpstr>
      <vt:lpstr>Georgia</vt:lpstr>
      <vt:lpstr>Helvetica Neue</vt:lpstr>
      <vt:lpstr>Helvetica Neue Light</vt:lpstr>
      <vt:lpstr>ＭＳ Ｐゴシック</vt:lpstr>
      <vt:lpstr>Arial</vt:lpstr>
      <vt:lpstr>Thème Office</vt:lpstr>
      <vt:lpstr>Présentation PowerPoint</vt:lpstr>
      <vt:lpstr>Présentation PowerPoint</vt:lpstr>
      <vt:lpstr>2006, une année charnière pour la vidéo</vt:lpstr>
      <vt:lpstr>2006 : une année charnière</vt:lpstr>
      <vt:lpstr>Présentation PowerPoint</vt:lpstr>
      <vt:lpstr>Présentation PowerPoint</vt:lpstr>
      <vt:lpstr>Le temps de la réflexion</vt:lpstr>
      <vt:lpstr>Pod</vt:lpstr>
      <vt:lpstr>Importance du référencement</vt:lpstr>
      <vt:lpstr>Présentation PowerPoint</vt:lpstr>
      <vt:lpstr>Conséquences de la visibilité</vt:lpstr>
      <vt:lpstr>Nouveaux usages</vt:lpstr>
      <vt:lpstr>Indicateurs des usages</vt:lpstr>
      <vt:lpstr>Changements des pratiques</vt:lpstr>
      <vt:lpstr>Intégration au LMS Jalon</vt:lpstr>
      <vt:lpstr>Formation des enseignants</vt:lpstr>
      <vt:lpstr>Présentation PowerPoint</vt:lpstr>
      <vt:lpstr>Présentation PowerPoint</vt:lpstr>
      <vt:lpstr>Pour conclure</vt:lpstr>
      <vt:lpstr>Conditions du succés</vt:lpstr>
      <vt:lpstr>Merci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 Bansart</dc:creator>
  <cp:lastModifiedBy>Christophe Bansart</cp:lastModifiedBy>
  <cp:revision>91</cp:revision>
  <cp:lastPrinted>2013-02-15T15:28:31Z</cp:lastPrinted>
  <dcterms:created xsi:type="dcterms:W3CDTF">2015-11-18T15:45:09Z</dcterms:created>
  <dcterms:modified xsi:type="dcterms:W3CDTF">2017-04-27T10:32:34Z</dcterms:modified>
</cp:coreProperties>
</file>